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sldIdLst>
    <p:sldId id="256" r:id="rId5"/>
    <p:sldId id="309" r:id="rId6"/>
    <p:sldId id="257" r:id="rId7"/>
    <p:sldId id="311" r:id="rId8"/>
    <p:sldId id="281" r:id="rId9"/>
    <p:sldId id="310" r:id="rId10"/>
    <p:sldId id="258" r:id="rId11"/>
    <p:sldId id="259" r:id="rId12"/>
    <p:sldId id="260" r:id="rId13"/>
    <p:sldId id="261" r:id="rId14"/>
    <p:sldId id="262" r:id="rId15"/>
    <p:sldId id="264" r:id="rId16"/>
    <p:sldId id="263" r:id="rId17"/>
    <p:sldId id="282"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3" r:id="rId35"/>
    <p:sldId id="284" r:id="rId36"/>
    <p:sldId id="285" r:id="rId37"/>
    <p:sldId id="287" r:id="rId38"/>
    <p:sldId id="286" r:id="rId39"/>
    <p:sldId id="288" r:id="rId40"/>
    <p:sldId id="289" r:id="rId41"/>
    <p:sldId id="290" r:id="rId42"/>
    <p:sldId id="291" r:id="rId43"/>
    <p:sldId id="292" r:id="rId44"/>
    <p:sldId id="293" r:id="rId45"/>
    <p:sldId id="295"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16" r:id="rId61"/>
    <p:sldId id="313" r:id="rId62"/>
    <p:sldId id="314" r:id="rId63"/>
    <p:sldId id="315" r:id="rId64"/>
    <p:sldId id="312" r:id="rId65"/>
    <p:sldId id="317" r:id="rId66"/>
    <p:sldId id="318" r:id="rId67"/>
    <p:sldId id="320" r:id="rId68"/>
    <p:sldId id="321" r:id="rId69"/>
    <p:sldId id="322" r:id="rId70"/>
    <p:sldId id="319" r:id="rId71"/>
    <p:sldId id="323" r:id="rId72"/>
    <p:sldId id="324" r:id="rId73"/>
    <p:sldId id="325"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147FD-C309-4D91-A8A4-B6B809545F20}" v="68" dt="2020-04-20T01:40:40.510"/>
    <p1510:client id="{C69BDB5B-4B3A-4573-B8AD-C93CA7904CEF}" v="7" dt="2020-04-20T03:57:53.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115" d="100"/>
          <a:sy n="115" d="100"/>
        </p:scale>
        <p:origin x="20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4632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26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2190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7833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1908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1502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42689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2212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2153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12/8/2020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75141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317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12/8/2020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61376022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3" r:id="rId5"/>
    <p:sldLayoutId id="2147483708" r:id="rId6"/>
    <p:sldLayoutId id="2147483709" r:id="rId7"/>
    <p:sldLayoutId id="2147483710" r:id="rId8"/>
    <p:sldLayoutId id="2147483711" r:id="rId9"/>
    <p:sldLayoutId id="2147483712" r:id="rId10"/>
    <p:sldLayoutId id="2147483714"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ortoisegit.org/"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ortoisegit.org/"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joi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RYUICHIKAWANO/TestRepository/blob/master/ue4.gitignore" TargetMode="External"/><Relationship Id="rId2" Type="http://schemas.openxmlformats.org/officeDocument/2006/relationships/hyperlink" Target="https://github.com/RYUICHIKAWANO/TestRepository/blob/master/unity.gitignore" TargetMode="External"/><Relationship Id="rId1" Type="http://schemas.openxmlformats.org/officeDocument/2006/relationships/slideLayout" Target="../slideLayouts/slideLayout2.xml"/><Relationship Id="rId4" Type="http://schemas.openxmlformats.org/officeDocument/2006/relationships/hyperlink" Target="https://github.com/RYUICHIKAWANO/TestRepository/blob/master/visualstudio.gitignore"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backlog.com/ja/git-tutoria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bitbucket.org/product/" TargetMode="External"/><Relationship Id="rId2" Type="http://schemas.openxmlformats.org/officeDocument/2006/relationships/hyperlink" Target="https://about.gitlab.com/pricing/" TargetMode="External"/><Relationship Id="rId1" Type="http://schemas.openxmlformats.org/officeDocument/2006/relationships/slideLayout" Target="../slideLayouts/slideLayout2.xml"/><Relationship Id="rId5" Type="http://schemas.openxmlformats.org/officeDocument/2006/relationships/hyperlink" Target="https://registerjp.backlog.com/trial/with-new-account/plan/11" TargetMode="External"/><Relationship Id="rId4" Type="http://schemas.openxmlformats.org/officeDocument/2006/relationships/hyperlink" Target="https://azure.microsoft.com/ja-jp/services/devop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RYUICHIKAWANO" TargetMode="External"/><Relationship Id="rId2" Type="http://schemas.openxmlformats.org/officeDocument/2006/relationships/hyperlink" Target="https://github.com/RYUICHIKAWANO/PrivateRepository/invitations"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218B1B7F-A440-40C1-9520-92301629D108}"/>
              </a:ext>
            </a:extLst>
          </p:cNvPr>
          <p:cNvPicPr>
            <a:picLocks noChangeAspect="1"/>
          </p:cNvPicPr>
          <p:nvPr/>
        </p:nvPicPr>
        <p:blipFill rotWithShape="1">
          <a:blip r:embed="rId2"/>
          <a:srcRect t="8801" r="-2" b="6802"/>
          <a:stretch/>
        </p:blipFill>
        <p:spPr>
          <a:xfrm>
            <a:off x="20" y="-839"/>
            <a:ext cx="12191980" cy="6858000"/>
          </a:xfrm>
          <a:prstGeom prst="rect">
            <a:avLst/>
          </a:prstGeom>
        </p:spPr>
      </p:pic>
      <p:sp useBgFill="1">
        <p:nvSpPr>
          <p:cNvPr id="23" name="Rectangle 8">
            <a:extLst>
              <a:ext uri="{FF2B5EF4-FFF2-40B4-BE49-F238E27FC236}">
                <a16:creationId xmlns:a16="http://schemas.microsoft.com/office/drawing/2014/main" id="{BF9FFE17-DE95-4821-ACC1-B90C954492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10">
            <a:extLst>
              <a:ext uri="{FF2B5EF4-FFF2-40B4-BE49-F238E27FC236}">
                <a16:creationId xmlns:a16="http://schemas.microsoft.com/office/drawing/2014/main" id="{03CF76AF-FF72-4430-A772-0584032902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タイトル 1"/>
          <p:cNvSpPr>
            <a:spLocks noGrp="1"/>
          </p:cNvSpPr>
          <p:nvPr>
            <p:ph type="ctrTitle"/>
          </p:nvPr>
        </p:nvSpPr>
        <p:spPr>
          <a:xfrm>
            <a:off x="1771132" y="2091263"/>
            <a:ext cx="8649738" cy="2590800"/>
          </a:xfrm>
        </p:spPr>
        <p:txBody>
          <a:bodyPr>
            <a:normAutofit/>
          </a:bodyPr>
          <a:lstStyle/>
          <a:p>
            <a:r>
              <a:rPr lang="ja-JP" altLang="en-US">
                <a:ea typeface="ＭＳ Ｐゴシック"/>
                <a:cs typeface="Calibri Light"/>
              </a:rPr>
              <a:t>Git入門</a:t>
            </a:r>
            <a:endParaRPr kumimoji="1" lang="ja-JP" altLang="en-US"/>
          </a:p>
        </p:txBody>
      </p:sp>
      <p:sp>
        <p:nvSpPr>
          <p:cNvPr id="3" name="サブタイトル 2"/>
          <p:cNvSpPr>
            <a:spLocks noGrp="1"/>
          </p:cNvSpPr>
          <p:nvPr>
            <p:ph type="subTitle" idx="1"/>
          </p:nvPr>
        </p:nvSpPr>
        <p:spPr>
          <a:xfrm>
            <a:off x="1771130" y="4351862"/>
            <a:ext cx="8652788" cy="787401"/>
          </a:xfrm>
        </p:spPr>
        <p:txBody>
          <a:bodyPr vert="horz" lIns="91440" tIns="45720" rIns="91440" bIns="45720" rtlCol="0" anchor="t">
            <a:noAutofit/>
          </a:bodyPr>
          <a:lstStyle/>
          <a:p>
            <a:pPr>
              <a:lnSpc>
                <a:spcPct val="100000"/>
              </a:lnSpc>
              <a:spcAft>
                <a:spcPts val="600"/>
              </a:spcAft>
            </a:pPr>
            <a:r>
              <a:rPr lang="ja-JP" altLang="en-US" sz="1600" dirty="0">
                <a:ea typeface="ＭＳ Ｐゴシック"/>
                <a:cs typeface="Calibri"/>
              </a:rPr>
              <a:t>ここではGit、Gitコマンド、GitHub、</a:t>
            </a:r>
            <a:endParaRPr lang="ja-JP" altLang="en-US" sz="1600" dirty="0">
              <a:ea typeface="ＭＳ Ｐゴシック" panose="020B0600070205080204" pitchFamily="34" charset="-128"/>
              <a:cs typeface="Calibri"/>
            </a:endParaRPr>
          </a:p>
          <a:p>
            <a:pPr>
              <a:lnSpc>
                <a:spcPct val="100000"/>
              </a:lnSpc>
              <a:spcAft>
                <a:spcPts val="600"/>
              </a:spcAft>
            </a:pPr>
            <a:r>
              <a:rPr lang="ja-JP" altLang="en-US" sz="1600" dirty="0">
                <a:ea typeface="ＭＳ Ｐゴシック"/>
                <a:cs typeface="Calibri"/>
              </a:rPr>
              <a:t>TortoiseGit、説明をします</a:t>
            </a:r>
          </a:p>
        </p:txBody>
      </p:sp>
      <p:sp>
        <p:nvSpPr>
          <p:cNvPr id="25" name="Rectangle 12">
            <a:extLst>
              <a:ext uri="{FF2B5EF4-FFF2-40B4-BE49-F238E27FC236}">
                <a16:creationId xmlns:a16="http://schemas.microsoft.com/office/drawing/2014/main" id="{0B1C8180-2FDD-4202-8C45-4057CB1AB2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4">
            <a:extLst>
              <a:ext uri="{FF2B5EF4-FFF2-40B4-BE49-F238E27FC236}">
                <a16:creationId xmlns:a16="http://schemas.microsoft.com/office/drawing/2014/main" id="{D6E86CC6-13EA-4A88-86AD-CF27BF52CC9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16">
            <a:extLst>
              <a:ext uri="{FF2B5EF4-FFF2-40B4-BE49-F238E27FC236}">
                <a16:creationId xmlns:a16="http://schemas.microsoft.com/office/drawing/2014/main" id="{3F80B441-4F7D-4B40-8A13-FED03A1F3A1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18">
            <a:extLst>
              <a:ext uri="{FF2B5EF4-FFF2-40B4-BE49-F238E27FC236}">
                <a16:creationId xmlns:a16="http://schemas.microsoft.com/office/drawing/2014/main" id="{70C7FD1A-44B1-4E4C-B0C9-A8103DCCDCC2}"/>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380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一応コマンド説明</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（たぶん大半は</a:t>
            </a:r>
            <a:r>
              <a:rPr kumimoji="1" lang="en-US" altLang="ja-JP" sz="1600" b="0" dirty="0" err="1">
                <a:latin typeface="メイリオ" panose="020B0604030504040204" pitchFamily="50" charset="-128"/>
                <a:ea typeface="メイリオ" panose="020B0604030504040204" pitchFamily="50" charset="-128"/>
              </a:rPr>
              <a:t>TortoiseGit</a:t>
            </a:r>
            <a:r>
              <a:rPr kumimoji="1" lang="ja-JP" altLang="en-US" sz="1600" b="0" dirty="0">
                <a:latin typeface="メイリオ" panose="020B0604030504040204" pitchFamily="50" charset="-128"/>
                <a:ea typeface="メイリオ" panose="020B0604030504040204" pitchFamily="50" charset="-128"/>
              </a:rPr>
              <a:t>使うからここはいったん忘れてもらっても可</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normAutofit/>
          </a:bodyPr>
          <a:lstStyle/>
          <a:p>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は基本的にはコマンドライン上で「</a:t>
            </a:r>
            <a:r>
              <a:rPr kumimoji="1" lang="en-US" altLang="ja-JP" sz="2000" dirty="0" err="1">
                <a:latin typeface="メイリオ" panose="020B0604030504040204" pitchFamily="50" charset="-128"/>
                <a:ea typeface="メイリオ" panose="020B0604030504040204" pitchFamily="50" charset="-128"/>
              </a:rPr>
              <a:t>git</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オプション それに続く何か」という指定で操作します。先ほどドバーッと出てきたオプションがそれです。めちゃくちゃ多くて覚えられなさそうに思えますが、</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大体使うのが</a:t>
            </a:r>
            <a:r>
              <a:rPr kumimoji="1" lang="en-US" altLang="ja-JP" sz="2000" dirty="0" err="1">
                <a:latin typeface="メイリオ" panose="020B0604030504040204" pitchFamily="50" charset="-128"/>
                <a:ea typeface="メイリオ" panose="020B0604030504040204" pitchFamily="50" charset="-128"/>
              </a:rPr>
              <a:t>clone,add,rm,commit,push,pull</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くらいです。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それぞれ「クローン、追加、削除、コミット</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プッシュ、プル」です。追加と削除以外わけが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分からないよ。ふざけるな！</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6801977" y="3136201"/>
            <a:ext cx="4496603" cy="2624519"/>
          </a:xfrm>
          <a:prstGeom prst="rect">
            <a:avLst/>
          </a:prstGeom>
        </p:spPr>
      </p:pic>
      <p:pic>
        <p:nvPicPr>
          <p:cNvPr id="5" name="図 4"/>
          <p:cNvPicPr>
            <a:picLocks noChangeAspect="1"/>
          </p:cNvPicPr>
          <p:nvPr/>
        </p:nvPicPr>
        <p:blipFill>
          <a:blip r:embed="rId3"/>
          <a:stretch>
            <a:fillRect/>
          </a:stretch>
        </p:blipFill>
        <p:spPr>
          <a:xfrm>
            <a:off x="1422400" y="3089659"/>
            <a:ext cx="5209857" cy="620965"/>
          </a:xfrm>
          <a:prstGeom prst="rect">
            <a:avLst/>
          </a:prstGeom>
        </p:spPr>
      </p:pic>
    </p:spTree>
    <p:extLst>
      <p:ext uri="{BB962C8B-B14F-4D97-AF65-F5344CB8AC3E}">
        <p14:creationId xmlns:p14="http://schemas.microsoft.com/office/powerpoint/2010/main" val="302257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細かい話をする前に用語をざっくり解説</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（用語のさわりをほんのちょっとだけ軽く、最低限かる～</a:t>
            </a:r>
            <a:r>
              <a:rPr kumimoji="1" lang="ja-JP" altLang="en-US" sz="1600" b="0" dirty="0" err="1">
                <a:latin typeface="メイリオ" panose="020B0604030504040204" pitchFamily="50" charset="-128"/>
                <a:ea typeface="メイリオ" panose="020B0604030504040204" pitchFamily="50" charset="-128"/>
              </a:rPr>
              <a:t>く</a:t>
            </a:r>
            <a:r>
              <a:rPr kumimoji="1" lang="ja-JP" altLang="en-US" sz="1600" b="0" dirty="0">
                <a:latin typeface="メイリオ" panose="020B0604030504040204" pitchFamily="50" charset="-128"/>
                <a:ea typeface="メイリオ" panose="020B0604030504040204" pitchFamily="50" charset="-128"/>
              </a:rPr>
              <a:t>解説します</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リポジトリ：元のソースコードと今までの変更履歴がたまっていく</a:t>
            </a: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ja-JP" altLang="en-US" sz="2200" dirty="0">
                <a:latin typeface="メイリオ" panose="020B0604030504040204" pitchFamily="50" charset="-128"/>
                <a:ea typeface="メイリオ" panose="020B0604030504040204" pitchFamily="50" charset="-128"/>
              </a:rPr>
              <a:t>「データベース」みたいなもの。</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ワークツリー：現在作業中のファイルのこと、と思ってもらえればいいです。</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ローカルリポジトリ：ワークツリーの変更結果を反映する先</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コミット先</a:t>
            </a:r>
            <a:r>
              <a:rPr kumimoji="1" lang="en-US" altLang="ja-JP" sz="2200" dirty="0">
                <a:latin typeface="メイリオ" panose="020B0604030504040204" pitchFamily="50" charset="-128"/>
                <a:ea typeface="メイリオ" panose="020B0604030504040204" pitchFamily="50" charset="-128"/>
              </a:rPr>
              <a:t>)</a:t>
            </a:r>
          </a:p>
          <a:p>
            <a:r>
              <a:rPr kumimoji="1" lang="ja-JP" altLang="en-US" sz="2200" dirty="0">
                <a:latin typeface="メイリオ" panose="020B0604030504040204" pitchFamily="50" charset="-128"/>
                <a:ea typeface="メイリオ" panose="020B0604030504040204" pitchFamily="50" charset="-128"/>
              </a:rPr>
              <a:t>リモートリポジトリ：ローカルリポジトリの内容をアップロードするための共有のリポジトリのこと</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「サーバー」に存在する</a:t>
            </a:r>
            <a:r>
              <a:rPr kumimoji="1" lang="en-US" altLang="ja-JP" sz="2200" dirty="0">
                <a:latin typeface="メイリオ" panose="020B0604030504040204" pitchFamily="50" charset="-128"/>
                <a:ea typeface="メイリオ" panose="020B0604030504040204" pitchFamily="50" charset="-128"/>
              </a:rPr>
              <a:t>)</a:t>
            </a:r>
          </a:p>
          <a:p>
            <a:r>
              <a:rPr kumimoji="1" lang="ja-JP" altLang="en-US" sz="2000" dirty="0">
                <a:latin typeface="メイリオ" panose="020B0604030504040204" pitchFamily="50" charset="-128"/>
                <a:ea typeface="メイリオ" panose="020B0604030504040204" pitchFamily="50" charset="-128"/>
              </a:rPr>
              <a:t>インデックス：少しややこしい。分からなかったらそれでもいい。これは、何かというと「ワークツリーの中のコミット対象のファイル」を登録しておく場所と思っておいてください。この対象になっていると、変更があった場合に</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がきちんと変更があったことを把握してくれるようになります。</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2132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前ページの内容のおさらい</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（言葉だけじゃ伝わりづらいので図を用います</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5" name="フローチャート: 複数書類 4"/>
          <p:cNvSpPr/>
          <p:nvPr/>
        </p:nvSpPr>
        <p:spPr>
          <a:xfrm>
            <a:off x="2824480" y="2483405"/>
            <a:ext cx="1760740" cy="1259840"/>
          </a:xfrm>
          <a:prstGeom prst="flowChartMultidocumen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ローカルファイル</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テキスト ボックス 5"/>
          <p:cNvSpPr txBox="1"/>
          <p:nvPr/>
        </p:nvSpPr>
        <p:spPr>
          <a:xfrm>
            <a:off x="2824480" y="3818374"/>
            <a:ext cx="1569660"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ワークツリー</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pic>
        <p:nvPicPr>
          <p:cNvPr id="1026" name="Picture 2" descr="プログラミングをする人のイラスト（男性）"/>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flipH="1">
            <a:off x="759652" y="2223611"/>
            <a:ext cx="1955416" cy="1779429"/>
          </a:xfrm>
          <a:prstGeom prst="rect">
            <a:avLst/>
          </a:prstGeom>
          <a:noFill/>
          <a:extLst>
            <a:ext uri="{909E8E84-426E-40DD-AFC4-6F175D3DCCD1}">
              <a14:hiddenFill xmlns:a14="http://schemas.microsoft.com/office/drawing/2010/main">
                <a:solidFill>
                  <a:srgbClr val="FFFFFF"/>
                </a:solidFill>
              </a14:hiddenFill>
            </a:ext>
          </a:extLst>
        </p:spPr>
      </p:pic>
      <p:sp>
        <p:nvSpPr>
          <p:cNvPr id="7" name="下カーブ矢印 6"/>
          <p:cNvSpPr/>
          <p:nvPr/>
        </p:nvSpPr>
        <p:spPr>
          <a:xfrm>
            <a:off x="2184400" y="1940560"/>
            <a:ext cx="1424910" cy="54284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p:cNvSpPr txBox="1"/>
          <p:nvPr/>
        </p:nvSpPr>
        <p:spPr>
          <a:xfrm>
            <a:off x="3381684" y="1904657"/>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変更</a:t>
            </a:r>
            <a:endParaRPr kumimoji="1" lang="ja-JP" altLang="en-US" dirty="0">
              <a:latin typeface="メイリオ" panose="020B0604030504040204" pitchFamily="50" charset="-128"/>
              <a:ea typeface="メイリオ" panose="020B0604030504040204" pitchFamily="50" charset="-128"/>
            </a:endParaRPr>
          </a:p>
        </p:txBody>
      </p:sp>
      <p:grpSp>
        <p:nvGrpSpPr>
          <p:cNvPr id="20" name="グループ化 19"/>
          <p:cNvGrpSpPr/>
          <p:nvPr/>
        </p:nvGrpSpPr>
        <p:grpSpPr>
          <a:xfrm>
            <a:off x="5191760" y="2774473"/>
            <a:ext cx="2262158" cy="1578372"/>
            <a:chOff x="5191760" y="2774473"/>
            <a:chExt cx="2262158" cy="1578372"/>
          </a:xfrm>
        </p:grpSpPr>
        <p:sp>
          <p:nvSpPr>
            <p:cNvPr id="9" name="フローチャート: 磁気ディスク 8"/>
            <p:cNvSpPr/>
            <p:nvPr/>
          </p:nvSpPr>
          <p:spPr>
            <a:xfrm>
              <a:off x="5860559" y="3072685"/>
              <a:ext cx="924560" cy="1280160"/>
            </a:xfrm>
            <a:prstGeom prst="flowChartMagneticDisk">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191760" y="2774473"/>
              <a:ext cx="2262158"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ローカルリポジトリ</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grpSp>
      <p:grpSp>
        <p:nvGrpSpPr>
          <p:cNvPr id="18" name="グループ化 17"/>
          <p:cNvGrpSpPr/>
          <p:nvPr/>
        </p:nvGrpSpPr>
        <p:grpSpPr>
          <a:xfrm>
            <a:off x="3779520" y="4352845"/>
            <a:ext cx="2543319" cy="1302266"/>
            <a:chOff x="3779520" y="4352845"/>
            <a:chExt cx="2543319" cy="1302266"/>
          </a:xfrm>
        </p:grpSpPr>
        <p:sp>
          <p:nvSpPr>
            <p:cNvPr id="10" name="上カーブ矢印 9"/>
            <p:cNvSpPr/>
            <p:nvPr/>
          </p:nvSpPr>
          <p:spPr>
            <a:xfrm>
              <a:off x="3779520" y="4352845"/>
              <a:ext cx="2543319" cy="8897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テキスト ボックス 12"/>
            <p:cNvSpPr txBox="1"/>
            <p:nvPr/>
          </p:nvSpPr>
          <p:spPr>
            <a:xfrm>
              <a:off x="4497181" y="5285779"/>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コミット</a:t>
              </a:r>
              <a:endParaRPr kumimoji="1" lang="ja-JP" altLang="en-US" dirty="0">
                <a:latin typeface="メイリオ" panose="020B0604030504040204" pitchFamily="50" charset="-128"/>
                <a:ea typeface="メイリオ" panose="020B0604030504040204" pitchFamily="50" charset="-128"/>
              </a:endParaRPr>
            </a:p>
          </p:txBody>
        </p:sp>
      </p:grpSp>
      <p:grpSp>
        <p:nvGrpSpPr>
          <p:cNvPr id="23" name="グループ化 22"/>
          <p:cNvGrpSpPr/>
          <p:nvPr/>
        </p:nvGrpSpPr>
        <p:grpSpPr>
          <a:xfrm>
            <a:off x="8398008" y="2070842"/>
            <a:ext cx="3076257" cy="3211193"/>
            <a:chOff x="8398008" y="2070842"/>
            <a:chExt cx="3076257" cy="3211193"/>
          </a:xfrm>
        </p:grpSpPr>
        <p:pic>
          <p:nvPicPr>
            <p:cNvPr id="1028" name="Picture 4" descr="チームでプログラミングをしている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310" y="2592267"/>
              <a:ext cx="2301955" cy="2301955"/>
            </a:xfrm>
            <a:prstGeom prst="rect">
              <a:avLst/>
            </a:prstGeom>
            <a:noFill/>
            <a:extLst>
              <a:ext uri="{909E8E84-426E-40DD-AFC4-6F175D3DCCD1}">
                <a14:hiddenFill xmlns:a14="http://schemas.microsoft.com/office/drawing/2010/main">
                  <a:solidFill>
                    <a:srgbClr val="FFFFFF"/>
                  </a:solidFill>
                </a14:hiddenFill>
              </a:ext>
            </a:extLst>
          </p:spPr>
        </p:pic>
        <p:sp>
          <p:nvSpPr>
            <p:cNvPr id="15" name="フローチャート: 磁気ディスク 14"/>
            <p:cNvSpPr/>
            <p:nvPr/>
          </p:nvSpPr>
          <p:spPr>
            <a:xfrm>
              <a:off x="8604527" y="3025837"/>
              <a:ext cx="924560" cy="1280160"/>
            </a:xfrm>
            <a:prstGeom prst="flowChartMagneticDisk">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8398008" y="4912703"/>
              <a:ext cx="2262158" cy="369332"/>
            </a:xfrm>
            <a:prstGeom prst="rect">
              <a:avLst/>
            </a:prstGeom>
            <a:noFill/>
          </p:spPr>
          <p:txBody>
            <a:bodyPr wrap="none" rtlCol="0">
              <a:spAutoFit/>
            </a:bodyPr>
            <a:lstStyle/>
            <a:p>
              <a:r>
                <a:rPr lang="ja-JP" altLang="en-US" b="1" dirty="0">
                  <a:solidFill>
                    <a:srgbClr val="FF0000"/>
                  </a:solidFill>
                  <a:latin typeface="メイリオ" panose="020B0604030504040204" pitchFamily="50" charset="-128"/>
                  <a:ea typeface="メイリオ" panose="020B0604030504040204" pitchFamily="50" charset="-128"/>
                </a:rPr>
                <a:t>リモートリポジトリ</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12" name="フローチャート: 端子 11"/>
            <p:cNvSpPr/>
            <p:nvPr/>
          </p:nvSpPr>
          <p:spPr>
            <a:xfrm>
              <a:off x="9305474" y="2070842"/>
              <a:ext cx="2035625" cy="502944"/>
            </a:xfrm>
            <a:prstGeom prst="flowChartTerminator">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サーバー</a:t>
              </a:r>
              <a:endParaRPr kumimoji="1" lang="ja-JP" altLang="en-US" dirty="0">
                <a:solidFill>
                  <a:schemeClr val="tx1"/>
                </a:solidFill>
              </a:endParaRPr>
            </a:p>
          </p:txBody>
        </p:sp>
      </p:grpSp>
      <p:grpSp>
        <p:nvGrpSpPr>
          <p:cNvPr id="22" name="グループ化 21"/>
          <p:cNvGrpSpPr/>
          <p:nvPr/>
        </p:nvGrpSpPr>
        <p:grpSpPr>
          <a:xfrm>
            <a:off x="6370277" y="1588328"/>
            <a:ext cx="3008872" cy="1205672"/>
            <a:chOff x="6370277" y="1588328"/>
            <a:chExt cx="3008872" cy="1205672"/>
          </a:xfrm>
        </p:grpSpPr>
        <p:sp>
          <p:nvSpPr>
            <p:cNvPr id="16" name="下カーブ矢印 15"/>
            <p:cNvSpPr/>
            <p:nvPr/>
          </p:nvSpPr>
          <p:spPr>
            <a:xfrm>
              <a:off x="6370277" y="1808480"/>
              <a:ext cx="2946444" cy="985520"/>
            </a:xfrm>
            <a:prstGeom prst="curvedDownArrow">
              <a:avLst>
                <a:gd name="adj1" fmla="val 25000"/>
                <a:gd name="adj2" fmla="val 53598"/>
                <a:gd name="adj3" fmla="val 420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テキスト ボックス 18"/>
            <p:cNvSpPr txBox="1"/>
            <p:nvPr/>
          </p:nvSpPr>
          <p:spPr>
            <a:xfrm>
              <a:off x="8271153" y="1588328"/>
              <a:ext cx="110799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プッシュ</a:t>
              </a:r>
              <a:endParaRPr kumimoji="1" lang="ja-JP" altLang="en-US" dirty="0">
                <a:latin typeface="メイリオ" panose="020B0604030504040204" pitchFamily="50" charset="-128"/>
                <a:ea typeface="メイリオ" panose="020B0604030504040204" pitchFamily="50" charset="-128"/>
              </a:endParaRPr>
            </a:p>
          </p:txBody>
        </p:sp>
      </p:grpSp>
      <p:grpSp>
        <p:nvGrpSpPr>
          <p:cNvPr id="24" name="グループ化 23"/>
          <p:cNvGrpSpPr/>
          <p:nvPr/>
        </p:nvGrpSpPr>
        <p:grpSpPr>
          <a:xfrm>
            <a:off x="1615440" y="5172907"/>
            <a:ext cx="8133858" cy="1442751"/>
            <a:chOff x="1615440" y="5172907"/>
            <a:chExt cx="8133858" cy="1442751"/>
          </a:xfrm>
        </p:grpSpPr>
        <p:sp>
          <p:nvSpPr>
            <p:cNvPr id="14" name="U ターン矢印 13"/>
            <p:cNvSpPr/>
            <p:nvPr/>
          </p:nvSpPr>
          <p:spPr>
            <a:xfrm flipH="1" flipV="1">
              <a:off x="1615440" y="5172907"/>
              <a:ext cx="8133858" cy="1051632"/>
            </a:xfrm>
            <a:prstGeom prst="uturnArrow">
              <a:avLst>
                <a:gd name="adj1" fmla="val 25000"/>
                <a:gd name="adj2" fmla="val 25000"/>
                <a:gd name="adj3" fmla="val 25000"/>
                <a:gd name="adj4" fmla="val 43750"/>
                <a:gd name="adj5" fmla="val 100000"/>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p:cNvSpPr txBox="1"/>
            <p:nvPr/>
          </p:nvSpPr>
          <p:spPr>
            <a:xfrm>
              <a:off x="5168297" y="6246326"/>
              <a:ext cx="1673856"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プル</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フェッチ</a:t>
              </a:r>
              <a:endParaRPr kumimoji="1" lang="ja-JP" altLang="en-US"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15481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基本操作をざっくり解説</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（前のページで</a:t>
            </a:r>
            <a:r>
              <a:rPr kumimoji="1" lang="ja-JP" altLang="en-US" sz="1600" b="0" dirty="0" err="1">
                <a:latin typeface="メイリオ" panose="020B0604030504040204" pitchFamily="50" charset="-128"/>
                <a:ea typeface="メイリオ" panose="020B0604030504040204" pitchFamily="50" charset="-128"/>
              </a:rPr>
              <a:t>しれっと</a:t>
            </a:r>
            <a:r>
              <a:rPr kumimoji="1" lang="ja-JP" altLang="en-US" sz="1600" b="0" dirty="0">
                <a:latin typeface="メイリオ" panose="020B0604030504040204" pitchFamily="50" charset="-128"/>
                <a:ea typeface="メイリオ" panose="020B0604030504040204" pitchFamily="50" charset="-128"/>
              </a:rPr>
              <a:t>コミットとかプッシュとかプルとか出てきたので説明</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クローン</a:t>
            </a:r>
            <a:r>
              <a:rPr kumimoji="1" lang="en-US" altLang="ja-JP" sz="2200" dirty="0">
                <a:latin typeface="メイリオ" panose="020B0604030504040204" pitchFamily="50" charset="-128"/>
                <a:ea typeface="メイリオ" panose="020B0604030504040204" pitchFamily="50" charset="-128"/>
              </a:rPr>
              <a:t>(clone)</a:t>
            </a:r>
            <a:r>
              <a:rPr kumimoji="1" lang="ja-JP" altLang="en-US" sz="2200" dirty="0">
                <a:latin typeface="メイリオ" panose="020B0604030504040204" pitchFamily="50" charset="-128"/>
                <a:ea typeface="メイリオ" panose="020B0604030504040204" pitchFamily="50" charset="-128"/>
              </a:rPr>
              <a:t>：サーバーのリモートリポジトリを自分のローカルリポジトリに複製する</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後述</a:t>
            </a:r>
            <a:r>
              <a:rPr kumimoji="1" lang="en-US" altLang="ja-JP" sz="2200" dirty="0">
                <a:latin typeface="メイリオ" panose="020B0604030504040204" pitchFamily="50" charset="-128"/>
                <a:ea typeface="メイリオ" panose="020B0604030504040204" pitchFamily="50" charset="-128"/>
              </a:rPr>
              <a:t>)</a:t>
            </a:r>
          </a:p>
          <a:p>
            <a:r>
              <a:rPr kumimoji="1" lang="ja-JP" altLang="en-US" sz="2200" dirty="0">
                <a:latin typeface="メイリオ" panose="020B0604030504040204" pitchFamily="50" charset="-128"/>
                <a:ea typeface="メイリオ" panose="020B0604030504040204" pitchFamily="50" charset="-128"/>
              </a:rPr>
              <a:t>コミット</a:t>
            </a:r>
            <a:r>
              <a:rPr kumimoji="1" lang="en-US" altLang="ja-JP" sz="2200" dirty="0">
                <a:latin typeface="メイリオ" panose="020B0604030504040204" pitchFamily="50" charset="-128"/>
                <a:ea typeface="メイリオ" panose="020B0604030504040204" pitchFamily="50" charset="-128"/>
              </a:rPr>
              <a:t>(commit)</a:t>
            </a:r>
            <a:r>
              <a:rPr kumimoji="1" lang="ja-JP" altLang="en-US" sz="2200" dirty="0">
                <a:latin typeface="メイリオ" panose="020B0604030504040204" pitchFamily="50" charset="-128"/>
                <a:ea typeface="メイリオ" panose="020B0604030504040204" pitchFamily="50" charset="-128"/>
              </a:rPr>
              <a:t>：変更内容をローカルリポジトリに反映する。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プッシュ</a:t>
            </a:r>
            <a:r>
              <a:rPr kumimoji="1" lang="en-US" altLang="ja-JP" sz="2200" dirty="0">
                <a:latin typeface="メイリオ" panose="020B0604030504040204" pitchFamily="50" charset="-128"/>
                <a:ea typeface="メイリオ" panose="020B0604030504040204" pitchFamily="50" charset="-128"/>
              </a:rPr>
              <a:t>(push)</a:t>
            </a:r>
            <a:r>
              <a:rPr kumimoji="1" lang="ja-JP" altLang="en-US" sz="2200" dirty="0">
                <a:latin typeface="メイリオ" panose="020B0604030504040204" pitchFamily="50" charset="-128"/>
                <a:ea typeface="メイリオ" panose="020B0604030504040204" pitchFamily="50" charset="-128"/>
              </a:rPr>
              <a:t>：ローカルリポジトリの内容をリモートリポジトリ</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サーバー</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に反映する。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プル</a:t>
            </a:r>
            <a:r>
              <a:rPr kumimoji="1" lang="en-US" altLang="ja-JP" sz="2200" dirty="0">
                <a:latin typeface="メイリオ" panose="020B0604030504040204" pitchFamily="50" charset="-128"/>
                <a:ea typeface="メイリオ" panose="020B0604030504040204" pitchFamily="50" charset="-128"/>
              </a:rPr>
              <a:t>(pull)</a:t>
            </a:r>
            <a:r>
              <a:rPr kumimoji="1" lang="ja-JP" altLang="en-US" sz="2200" dirty="0">
                <a:latin typeface="メイリオ" panose="020B0604030504040204" pitchFamily="50" charset="-128"/>
                <a:ea typeface="メイリオ" panose="020B0604030504040204" pitchFamily="50" charset="-128"/>
              </a:rPr>
              <a:t>：リモートリポジトリの変更内容でローカルリポジトリおよびワークツリーを更新する。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追加</a:t>
            </a:r>
            <a:r>
              <a:rPr kumimoji="1" lang="en-US" altLang="ja-JP" sz="2000" dirty="0">
                <a:latin typeface="メイリオ" panose="020B0604030504040204" pitchFamily="50" charset="-128"/>
                <a:ea typeface="メイリオ" panose="020B0604030504040204" pitchFamily="50" charset="-128"/>
              </a:rPr>
              <a:t>(add)</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add</a:t>
            </a:r>
            <a:r>
              <a:rPr kumimoji="1" lang="ja-JP" altLang="en-US" sz="2000" dirty="0">
                <a:latin typeface="メイリオ" panose="020B0604030504040204" pitchFamily="50" charset="-128"/>
                <a:ea typeface="メイリオ" panose="020B0604030504040204" pitchFamily="50" charset="-128"/>
              </a:rPr>
              <a:t>に関しては</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と</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で意味合いが異なるので注意してほしい。</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共通の意味を言っておくと要は「コミット対象にする」ということです。例えば</a:t>
            </a:r>
            <a:r>
              <a:rPr kumimoji="1" lang="en-US" altLang="ja-JP" sz="2000" dirty="0" err="1">
                <a:latin typeface="メイリオ" panose="020B0604030504040204" pitchFamily="50" charset="-128"/>
                <a:ea typeface="メイリオ" panose="020B0604030504040204" pitchFamily="50" charset="-128"/>
              </a:rPr>
              <a:t>cpp</a:t>
            </a:r>
            <a:r>
              <a:rPr kumimoji="1" lang="ja-JP" altLang="en-US" sz="2000" dirty="0">
                <a:latin typeface="メイリオ" panose="020B0604030504040204" pitchFamily="50" charset="-128"/>
                <a:ea typeface="メイリオ" panose="020B0604030504040204" pitchFamily="50" charset="-128"/>
              </a:rPr>
              <a:t>や</a:t>
            </a:r>
            <a:r>
              <a:rPr kumimoji="1" lang="en-US" altLang="ja-JP" sz="2000" dirty="0">
                <a:latin typeface="メイリオ" panose="020B0604030504040204" pitchFamily="50" charset="-128"/>
                <a:ea typeface="メイリオ" panose="020B0604030504040204" pitchFamily="50" charset="-128"/>
              </a:rPr>
              <a:t>h</a:t>
            </a:r>
            <a:r>
              <a:rPr kumimoji="1" lang="ja-JP" altLang="en-US" sz="2000" dirty="0">
                <a:latin typeface="メイリオ" panose="020B0604030504040204" pitchFamily="50" charset="-128"/>
                <a:ea typeface="メイリオ" panose="020B0604030504040204" pitchFamily="50" charset="-128"/>
              </a:rPr>
              <a:t>ファイルが自動でコミット対象になるのではなく、いちいち「更新対象」というカテゴリに「追加」しなければならないのです。</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30802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TortoiseGit</a:t>
            </a:r>
            <a:r>
              <a:rPr kumimoji="1" lang="ja-JP" altLang="en-US" dirty="0"/>
              <a:t>について</a:t>
            </a:r>
          </a:p>
        </p:txBody>
      </p:sp>
      <p:sp>
        <p:nvSpPr>
          <p:cNvPr id="3" name="テキスト プレースホルダー 2"/>
          <p:cNvSpPr>
            <a:spLocks noGrp="1"/>
          </p:cNvSpPr>
          <p:nvPr>
            <p:ph type="body" idx="1"/>
          </p:nvPr>
        </p:nvSpPr>
        <p:spPr/>
        <p:txBody>
          <a:bodyPr/>
          <a:lstStyle/>
          <a:p>
            <a:r>
              <a:rPr kumimoji="1" lang="en-US" altLang="ja-JP" dirty="0" err="1"/>
              <a:t>TortoiseGit</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154528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の紹介</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（やっぱり</a:t>
            </a:r>
            <a:r>
              <a:rPr kumimoji="1" lang="en-US" altLang="ja-JP" sz="1600" b="0" dirty="0" err="1">
                <a:latin typeface="メイリオ" panose="020B0604030504040204" pitchFamily="50" charset="-128"/>
                <a:ea typeface="メイリオ" panose="020B0604030504040204" pitchFamily="50" charset="-128"/>
              </a:rPr>
              <a:t>Git</a:t>
            </a:r>
            <a:r>
              <a:rPr kumimoji="1" lang="ja-JP" altLang="en-US" sz="1600" b="0" dirty="0">
                <a:latin typeface="メイリオ" panose="020B0604030504040204" pitchFamily="50" charset="-128"/>
                <a:ea typeface="メイリオ" panose="020B0604030504040204" pitchFamily="50" charset="-128"/>
              </a:rPr>
              <a:t>単品では不慣れな人には難しすぎるため、便利なツールを紹介しておこう</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788160"/>
            <a:ext cx="10058400" cy="5069840"/>
          </a:xfrm>
        </p:spPr>
        <p:txBody>
          <a:bodyPr>
            <a:noAutofit/>
          </a:bodyPr>
          <a:lstStyle/>
          <a:p>
            <a:r>
              <a:rPr kumimoji="1" lang="ja-JP" altLang="en-US" sz="2000" dirty="0">
                <a:latin typeface="メイリオ" panose="020B0604030504040204" pitchFamily="50" charset="-128"/>
                <a:ea typeface="メイリオ" panose="020B0604030504040204" pitchFamily="50" charset="-128"/>
              </a:rPr>
              <a:t>とにかく使ってみよう！と言ったもののコマンドラインだと、ついてこれない人が続出しそうなのでチートアイテムを使います。それが</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です。</a:t>
            </a:r>
            <a:endParaRPr kumimoji="1" lang="en-US" altLang="ja-JP" sz="2000" dirty="0">
              <a:latin typeface="メイリオ" panose="020B0604030504040204" pitchFamily="50" charset="-128"/>
              <a:ea typeface="メイリオ" panose="020B0604030504040204" pitchFamily="50" charset="-128"/>
            </a:endParaRPr>
          </a:p>
          <a:p>
            <a:r>
              <a:rPr lang="en-US" altLang="ja-JP" sz="2000" dirty="0">
                <a:latin typeface="メイリオ" panose="020B0604030504040204" pitchFamily="50" charset="-128"/>
                <a:ea typeface="メイリオ" panose="020B0604030504040204" pitchFamily="50" charset="-128"/>
                <a:hlinkClick r:id="rId2"/>
              </a:rPr>
              <a:t>https://tortoisegit.org/</a:t>
            </a:r>
            <a:r>
              <a:rPr lang="ja-JP" altLang="en-US" sz="2000" dirty="0">
                <a:latin typeface="メイリオ" panose="020B0604030504040204" pitchFamily="50" charset="-128"/>
                <a:ea typeface="メイリオ" panose="020B0604030504040204" pitchFamily="50" charset="-128"/>
              </a:rPr>
              <a:t>　からダウンロードしてください。</a:t>
            </a:r>
            <a:endParaRPr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ダウンロードの時に</a:t>
            </a:r>
            <a:r>
              <a:rPr kumimoji="1" lang="en-US" altLang="ja-JP" sz="2000" dirty="0">
                <a:latin typeface="メイリオ" panose="020B0604030504040204" pitchFamily="50" charset="-128"/>
                <a:ea typeface="メイリオ" panose="020B0604030504040204" pitchFamily="50" charset="-128"/>
              </a:rPr>
              <a:t>32bit</a:t>
            </a:r>
            <a:r>
              <a:rPr kumimoji="1" lang="ja-JP" altLang="en-US" sz="2000" dirty="0">
                <a:latin typeface="メイリオ" panose="020B0604030504040204" pitchFamily="50" charset="-128"/>
                <a:ea typeface="メイリオ" panose="020B0604030504040204" pitchFamily="50" charset="-128"/>
              </a:rPr>
              <a:t>か</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かの選択肢が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あると思いますが、たいていの場合は</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でいい</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でしょう。もし前時代的な</a:t>
            </a:r>
            <a:r>
              <a:rPr kumimoji="1" lang="en-US" altLang="ja-JP" sz="2000" dirty="0">
                <a:latin typeface="メイリオ" panose="020B0604030504040204" pitchFamily="50" charset="-128"/>
                <a:ea typeface="メイリオ" panose="020B0604030504040204" pitchFamily="50" charset="-128"/>
              </a:rPr>
              <a:t>PC</a:t>
            </a:r>
            <a:r>
              <a:rPr kumimoji="1" lang="ja-JP" altLang="en-US" sz="2000" dirty="0">
                <a:latin typeface="メイリオ" panose="020B0604030504040204" pitchFamily="50" charset="-128"/>
                <a:ea typeface="メイリオ" panose="020B0604030504040204" pitchFamily="50" charset="-128"/>
              </a:rPr>
              <a:t>の場合は</a:t>
            </a:r>
            <a:r>
              <a:rPr kumimoji="1" lang="en-US" altLang="ja-JP" sz="2000" dirty="0">
                <a:latin typeface="メイリオ" panose="020B0604030504040204" pitchFamily="50" charset="-128"/>
                <a:ea typeface="メイリオ" panose="020B0604030504040204" pitchFamily="50" charset="-128"/>
              </a:rPr>
              <a:t>32bit</a:t>
            </a:r>
            <a:r>
              <a:rPr kumimoji="1" lang="ja-JP" altLang="en-US" sz="2000" dirty="0">
                <a:latin typeface="メイリオ" panose="020B0604030504040204" pitchFamily="50" charset="-128"/>
                <a:ea typeface="メイリオ" panose="020B0604030504040204" pitchFamily="50" charset="-128"/>
              </a:rPr>
              <a:t>の方が</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無難かもしれません。</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この</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は</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本体がないと動作しないので</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インストール後にやってね。</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下のほうに</a:t>
            </a:r>
            <a:r>
              <a:rPr kumimoji="1" lang="en-US" altLang="ja-JP" sz="2000" dirty="0" err="1">
                <a:latin typeface="メイリオ" panose="020B0604030504040204" pitchFamily="50" charset="-128"/>
                <a:ea typeface="メイリオ" panose="020B0604030504040204" pitchFamily="50" charset="-128"/>
              </a:rPr>
              <a:t>LanguagePack</a:t>
            </a:r>
            <a:r>
              <a:rPr kumimoji="1" lang="ja-JP" altLang="en-US" sz="2000" dirty="0">
                <a:latin typeface="メイリオ" panose="020B0604030504040204" pitchFamily="50" charset="-128"/>
                <a:ea typeface="メイリオ" panose="020B0604030504040204" pitchFamily="50" charset="-128"/>
              </a:rPr>
              <a:t>がありますが、今は無視してまずは</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をインストールしてください。これも</a:t>
            </a:r>
            <a:r>
              <a:rPr kumimoji="1" lang="en-US" altLang="ja-JP" sz="2000" dirty="0">
                <a:latin typeface="メイリオ" panose="020B0604030504040204" pitchFamily="50" charset="-128"/>
                <a:ea typeface="メイリオ" panose="020B0604030504040204" pitchFamily="50" charset="-128"/>
              </a:rPr>
              <a:t>Next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Next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Install</a:t>
            </a:r>
            <a:r>
              <a:rPr kumimoji="1" lang="ja-JP" altLang="en-US" sz="2000" dirty="0">
                <a:latin typeface="メイリオ" panose="020B0604030504040204" pitchFamily="50" charset="-128"/>
                <a:ea typeface="メイリオ" panose="020B0604030504040204" pitchFamily="50" charset="-128"/>
              </a:rPr>
              <a:t>でいいです。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en-US" altLang="ja-JP" sz="1800" b="1" dirty="0">
                <a:solidFill>
                  <a:srgbClr val="FF0000"/>
                </a:solidFill>
                <a:latin typeface="メイリオ" panose="020B0604030504040204" pitchFamily="50" charset="-128"/>
                <a:ea typeface="メイリオ" panose="020B0604030504040204" pitchFamily="50" charset="-128"/>
              </a:rPr>
              <a:t>(※</a:t>
            </a:r>
            <a:r>
              <a:rPr kumimoji="1" lang="ja-JP" altLang="en-US" sz="1800" b="1" dirty="0">
                <a:solidFill>
                  <a:srgbClr val="FF0000"/>
                </a:solidFill>
                <a:latin typeface="メイリオ" panose="020B0604030504040204" pitchFamily="50" charset="-128"/>
                <a:ea typeface="メイリオ" panose="020B0604030504040204" pitchFamily="50" charset="-128"/>
              </a:rPr>
              <a:t>インストール時に強制再起動がかかることがあるので作業中のファイルは保存しとこう</a:t>
            </a:r>
            <a:r>
              <a:rPr kumimoji="1" lang="en-US" altLang="ja-JP" sz="1800" b="1" dirty="0">
                <a:solidFill>
                  <a:srgbClr val="FF0000"/>
                </a:solidFill>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7396480" y="3045447"/>
            <a:ext cx="2733040" cy="1813267"/>
          </a:xfrm>
          <a:prstGeom prst="rect">
            <a:avLst/>
          </a:prstGeom>
        </p:spPr>
      </p:pic>
      <p:pic>
        <p:nvPicPr>
          <p:cNvPr id="5" name="図 4"/>
          <p:cNvPicPr>
            <a:picLocks noChangeAspect="1"/>
          </p:cNvPicPr>
          <p:nvPr/>
        </p:nvPicPr>
        <p:blipFill>
          <a:blip r:embed="rId4"/>
          <a:stretch>
            <a:fillRect/>
          </a:stretch>
        </p:blipFill>
        <p:spPr>
          <a:xfrm>
            <a:off x="1421607" y="4396744"/>
            <a:ext cx="5620067" cy="760202"/>
          </a:xfrm>
          <a:prstGeom prst="rect">
            <a:avLst/>
          </a:prstGeom>
        </p:spPr>
      </p:pic>
    </p:spTree>
    <p:extLst>
      <p:ext uri="{BB962C8B-B14F-4D97-AF65-F5344CB8AC3E}">
        <p14:creationId xmlns:p14="http://schemas.microsoft.com/office/powerpoint/2010/main" val="207827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の日本語化</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（英語が読める学生とかあまりいないだろうし、日本語化しとこうか。英語が分かる学生さんは飛ばして</a:t>
            </a:r>
            <a:r>
              <a:rPr kumimoji="1" lang="en-US" altLang="ja-JP" sz="1600" b="0" dirty="0">
                <a:latin typeface="メイリオ" panose="020B0604030504040204" pitchFamily="50" charset="-128"/>
                <a:ea typeface="メイリオ" panose="020B0604030504040204" pitchFamily="50" charset="-128"/>
              </a:rPr>
              <a:t>OK)</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1788160"/>
            <a:ext cx="10058400" cy="5069840"/>
          </a:xfrm>
        </p:spPr>
        <p:txBody>
          <a:bodyPr>
            <a:noAutofit/>
          </a:bodyPr>
          <a:lstStyle/>
          <a:p>
            <a:r>
              <a:rPr lang="en-US" altLang="ja-JP" sz="2000" dirty="0">
                <a:latin typeface="メイリオ" panose="020B0604030504040204" pitchFamily="50" charset="-128"/>
                <a:ea typeface="メイリオ" panose="020B0604030504040204" pitchFamily="50" charset="-128"/>
                <a:hlinkClick r:id="rId2"/>
              </a:rPr>
              <a:t>https://tortoisegit.org/</a:t>
            </a:r>
            <a:r>
              <a:rPr lang="ja-JP" altLang="en-US" sz="2000" dirty="0">
                <a:latin typeface="メイリオ" panose="020B0604030504040204" pitchFamily="50" charset="-128"/>
                <a:ea typeface="メイリオ" panose="020B0604030504040204" pitchFamily="50" charset="-128"/>
              </a:rPr>
              <a:t>　にもう一度行って</a:t>
            </a:r>
            <a:r>
              <a:rPr lang="en-US" altLang="ja-JP" sz="2000" dirty="0">
                <a:latin typeface="メイリオ" panose="020B0604030504040204" pitchFamily="50" charset="-128"/>
                <a:ea typeface="メイリオ" panose="020B0604030504040204" pitchFamily="50" charset="-128"/>
              </a:rPr>
              <a:t>Download</a:t>
            </a:r>
            <a:r>
              <a:rPr lang="ja-JP" altLang="en-US" sz="2000" dirty="0">
                <a:latin typeface="メイリオ" panose="020B0604030504040204" pitchFamily="50" charset="-128"/>
                <a:ea typeface="メイリオ" panose="020B0604030504040204" pitchFamily="50" charset="-128"/>
              </a:rPr>
              <a:t>ボタンを押した先に日本語化パッチが置いています。下のほうにスクロールすると</a:t>
            </a:r>
            <a:r>
              <a:rPr lang="en-US" altLang="ja-JP"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LanguagePack</a:t>
            </a:r>
            <a:r>
              <a:rPr lang="ja-JP" altLang="en-US" sz="2000" dirty="0">
                <a:latin typeface="メイリオ" panose="020B0604030504040204" pitchFamily="50" charset="-128"/>
                <a:ea typeface="メイリオ" panose="020B0604030504040204" pitchFamily="50" charset="-128"/>
              </a:rPr>
              <a:t>とあります。</a:t>
            </a:r>
            <a:endParaRPr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もっと下に行くと</a:t>
            </a:r>
            <a:r>
              <a:rPr kumimoji="1" lang="en-US" altLang="ja-JP" sz="2000" dirty="0">
                <a:latin typeface="メイリオ" panose="020B0604030504040204" pitchFamily="50" charset="-128"/>
                <a:ea typeface="メイリオ" panose="020B0604030504040204" pitchFamily="50" charset="-128"/>
              </a:rPr>
              <a:t>Japanese</a:t>
            </a:r>
            <a:r>
              <a:rPr kumimoji="1" lang="ja-JP" altLang="en-US" sz="2000" dirty="0">
                <a:latin typeface="メイリオ" panose="020B0604030504040204" pitchFamily="50" charset="-128"/>
                <a:ea typeface="メイリオ" panose="020B0604030504040204" pitchFamily="50" charset="-128"/>
              </a:rPr>
              <a:t>がありますので、</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本体のビット数に合わせて持ってきてください。本体が</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a:latin typeface="メイリオ" panose="020B0604030504040204" pitchFamily="50" charset="-128"/>
                <a:ea typeface="メイリオ" panose="020B0604030504040204" pitchFamily="50" charset="-128"/>
              </a:rPr>
              <a:t>なら</a:t>
            </a:r>
            <a:r>
              <a:rPr kumimoji="1" lang="en-US" altLang="ja-JP" sz="2000" dirty="0">
                <a:latin typeface="メイリオ" panose="020B0604030504040204" pitchFamily="50" charset="-128"/>
                <a:ea typeface="メイリオ" panose="020B0604030504040204" pitchFamily="50" charset="-128"/>
              </a:rPr>
              <a:t>64bit</a:t>
            </a:r>
            <a:r>
              <a:rPr kumimoji="1" lang="ja-JP" altLang="en-US" sz="2000" dirty="0" err="1">
                <a:latin typeface="メイリオ" panose="020B0604030504040204" pitchFamily="50" charset="-128"/>
                <a:ea typeface="メイリオ" panose="020B0604030504040204" pitchFamily="50" charset="-128"/>
              </a:rPr>
              <a:t>のほうを</a:t>
            </a:r>
            <a:r>
              <a:rPr kumimoji="1" lang="ja-JP" altLang="en-US" sz="2000" dirty="0">
                <a:latin typeface="メイリオ" panose="020B0604030504040204" pitchFamily="50" charset="-128"/>
                <a:ea typeface="メイリオ" panose="020B0604030504040204" pitchFamily="50" charset="-128"/>
              </a:rPr>
              <a:t>ダウンロードします。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もちろん「次へ」「次へ」でインストール。すぐに終わります。終わったら日本語化されているのですが</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たまに日本語化してない時があります。その時</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の設定が英語のままになっているので、手動で日本語化します。</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適当なフォルダで右クリック→</a:t>
            </a:r>
            <a:r>
              <a:rPr kumimoji="1" lang="en-US" altLang="ja-JP" sz="2000" dirty="0" err="1">
                <a:latin typeface="メイリオ" panose="020B0604030504040204" pitchFamily="50" charset="-128"/>
                <a:ea typeface="メイリオ" panose="020B0604030504040204" pitchFamily="50" charset="-128"/>
              </a:rPr>
              <a:t>TortoiseGit</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Settings</a:t>
            </a:r>
            <a:r>
              <a:rPr kumimoji="1" lang="ja-JP" altLang="en-US" sz="2000" dirty="0">
                <a:latin typeface="メイリオ" panose="020B0604030504040204" pitchFamily="50" charset="-128"/>
                <a:ea typeface="メイリオ" panose="020B0604030504040204" pitchFamily="50" charset="-128"/>
              </a:rPr>
              <a:t>と押すとウィンドウが出ますので、そこの言語</a:t>
            </a:r>
            <a:r>
              <a:rPr kumimoji="1" lang="en-US" altLang="ja-JP" sz="2000" dirty="0">
                <a:latin typeface="メイリオ" panose="020B0604030504040204" pitchFamily="50" charset="-128"/>
                <a:ea typeface="メイリオ" panose="020B0604030504040204" pitchFamily="50" charset="-128"/>
              </a:rPr>
              <a:t>(Language)</a:t>
            </a:r>
            <a:r>
              <a:rPr kumimoji="1" lang="ja-JP" altLang="en-US" sz="2000" dirty="0">
                <a:latin typeface="メイリオ" panose="020B0604030504040204" pitchFamily="50" charset="-128"/>
                <a:ea typeface="メイリオ" panose="020B0604030504040204" pitchFamily="50" charset="-128"/>
              </a:rPr>
              <a:t>のドロップボックスを「日本語」に変更します。</a:t>
            </a:r>
            <a:endParaRPr kumimoji="1" lang="en-US" altLang="ja-JP" sz="20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1234774" y="2557334"/>
            <a:ext cx="5190739" cy="928226"/>
          </a:xfrm>
          <a:prstGeom prst="rect">
            <a:avLst/>
          </a:prstGeom>
        </p:spPr>
      </p:pic>
      <p:pic>
        <p:nvPicPr>
          <p:cNvPr id="7" name="図 6"/>
          <p:cNvPicPr>
            <a:picLocks noChangeAspect="1"/>
          </p:cNvPicPr>
          <p:nvPr/>
        </p:nvPicPr>
        <p:blipFill>
          <a:blip r:embed="rId4"/>
          <a:stretch>
            <a:fillRect/>
          </a:stretch>
        </p:blipFill>
        <p:spPr>
          <a:xfrm>
            <a:off x="1147505" y="4227684"/>
            <a:ext cx="6486525" cy="676275"/>
          </a:xfrm>
          <a:prstGeom prst="rect">
            <a:avLst/>
          </a:prstGeom>
        </p:spPr>
      </p:pic>
    </p:spTree>
    <p:extLst>
      <p:ext uri="{BB962C8B-B14F-4D97-AF65-F5344CB8AC3E}">
        <p14:creationId xmlns:p14="http://schemas.microsoft.com/office/powerpoint/2010/main" val="385803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続・</a:t>
            </a:r>
            <a:r>
              <a:rPr kumimoji="1" lang="en-US" altLang="ja-JP" dirty="0" err="1">
                <a:latin typeface="メイリオ" panose="020B0604030504040204" pitchFamily="50" charset="-128"/>
                <a:ea typeface="メイリオ" panose="020B0604030504040204" pitchFamily="50" charset="-128"/>
              </a:rPr>
              <a:t>TortoiseGit</a:t>
            </a:r>
            <a:r>
              <a:rPr kumimoji="1" lang="ja-JP" altLang="en-US" dirty="0">
                <a:latin typeface="メイリオ" panose="020B0604030504040204" pitchFamily="50" charset="-128"/>
                <a:ea typeface="メイリオ" panose="020B0604030504040204" pitchFamily="50" charset="-128"/>
              </a:rPr>
              <a:t>の日本語化</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（読解力に自信がない人のために、図でも解説</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1066800" y="1940560"/>
            <a:ext cx="10058400" cy="4602480"/>
          </a:xfrm>
        </p:spPr>
        <p:txBody>
          <a:bodyPr>
            <a:noAutofit/>
          </a:bodyPr>
          <a:lstStyle/>
          <a:p>
            <a:r>
              <a:rPr kumimoji="1" lang="ja-JP" altLang="en-US" sz="2200" dirty="0">
                <a:latin typeface="メイリオ" panose="020B0604030504040204" pitchFamily="50" charset="-128"/>
                <a:ea typeface="メイリオ" panose="020B0604030504040204" pitchFamily="50" charset="-128"/>
              </a:rPr>
              <a:t>右クリック後右図のようにクリック</a:t>
            </a: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r>
              <a:rPr kumimoji="1" lang="en-US" altLang="ja-JP" sz="2200" dirty="0">
                <a:latin typeface="メイリオ" panose="020B0604030504040204" pitchFamily="50" charset="-128"/>
                <a:ea typeface="メイリオ" panose="020B0604030504040204" pitchFamily="50" charset="-128"/>
              </a:rPr>
              <a:t/>
            </a:r>
            <a:br>
              <a:rPr kumimoji="1" lang="en-US" altLang="ja-JP" sz="2200" dirty="0">
                <a:latin typeface="メイリオ" panose="020B0604030504040204" pitchFamily="50" charset="-128"/>
                <a:ea typeface="メイリオ" panose="020B0604030504040204" pitchFamily="50" charset="-128"/>
              </a:rPr>
            </a:b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Language</a:t>
            </a:r>
            <a:r>
              <a:rPr kumimoji="1" lang="ja-JP" altLang="en-US" sz="2200" dirty="0">
                <a:latin typeface="メイリオ" panose="020B0604030504040204" pitchFamily="50" charset="-128"/>
                <a:ea typeface="メイリオ" panose="020B0604030504040204" pitchFamily="50" charset="-128"/>
              </a:rPr>
              <a:t>の部分を</a:t>
            </a:r>
            <a:r>
              <a:rPr kumimoji="1" lang="en-US" altLang="ja-JP" sz="2200" dirty="0">
                <a:latin typeface="メイリオ" panose="020B0604030504040204" pitchFamily="50" charset="-128"/>
                <a:ea typeface="メイリオ" panose="020B0604030504040204" pitchFamily="50" charset="-128"/>
              </a:rPr>
              <a:t>English</a:t>
            </a:r>
            <a:r>
              <a:rPr kumimoji="1" lang="ja-JP" altLang="en-US" sz="2200" dirty="0">
                <a:latin typeface="メイリオ" panose="020B0604030504040204" pitchFamily="50" charset="-128"/>
                <a:ea typeface="メイリオ" panose="020B0604030504040204" pitchFamily="50" charset="-128"/>
              </a:rPr>
              <a:t>から日本語へ変更。あとは「</a:t>
            </a:r>
            <a:r>
              <a:rPr kumimoji="1" lang="en-US" altLang="ja-JP" sz="2200" dirty="0">
                <a:latin typeface="メイリオ" panose="020B0604030504040204" pitchFamily="50" charset="-128"/>
                <a:ea typeface="メイリオ" panose="020B0604030504040204" pitchFamily="50" charset="-128"/>
              </a:rPr>
              <a:t>OK</a:t>
            </a:r>
            <a:r>
              <a:rPr kumimoji="1" lang="ja-JP" altLang="en-US" sz="2200" dirty="0">
                <a:latin typeface="メイリオ" panose="020B0604030504040204" pitchFamily="50" charset="-128"/>
                <a:ea typeface="メイリオ" panose="020B0604030504040204" pitchFamily="50" charset="-128"/>
              </a:rPr>
              <a:t>」を押せばいい</a:t>
            </a:r>
            <a:endParaRPr kumimoji="1" lang="en-US" altLang="ja-JP" sz="20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5845781" y="2014194"/>
            <a:ext cx="5803957" cy="2277286"/>
          </a:xfrm>
          <a:prstGeom prst="rect">
            <a:avLst/>
          </a:prstGeom>
        </p:spPr>
      </p:pic>
      <p:pic>
        <p:nvPicPr>
          <p:cNvPr id="9" name="図 8"/>
          <p:cNvPicPr>
            <a:picLocks noChangeAspect="1"/>
          </p:cNvPicPr>
          <p:nvPr/>
        </p:nvPicPr>
        <p:blipFill>
          <a:blip r:embed="rId3"/>
          <a:stretch>
            <a:fillRect/>
          </a:stretch>
        </p:blipFill>
        <p:spPr>
          <a:xfrm>
            <a:off x="3110677" y="4684396"/>
            <a:ext cx="6385922" cy="1858644"/>
          </a:xfrm>
          <a:prstGeom prst="rect">
            <a:avLst/>
          </a:prstGeom>
        </p:spPr>
      </p:pic>
    </p:spTree>
    <p:extLst>
      <p:ext uri="{BB962C8B-B14F-4D97-AF65-F5344CB8AC3E}">
        <p14:creationId xmlns:p14="http://schemas.microsoft.com/office/powerpoint/2010/main" val="20768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ローカルにリポジトリを作ってみよう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27052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まず、どこか適当な場所にフォルダを作ってください。名前を「</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」とでもしておきましょう。そのフォルダで右クリックして「ここにリポジトリを作成」をクリックしてください。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コマンドラインでいうところの</a:t>
            </a:r>
            <a:r>
              <a:rPr kumimoji="1" lang="en-US" altLang="ja-JP" sz="2400" dirty="0" err="1">
                <a:latin typeface="メイリオ" panose="020B0604030504040204" pitchFamily="50" charset="-128"/>
                <a:ea typeface="メイリオ" panose="020B0604030504040204" pitchFamily="50" charset="-128"/>
              </a:rPr>
              <a:t>git</a:t>
            </a:r>
            <a:r>
              <a:rPr kumimoji="1" lang="en-US" altLang="ja-JP"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init</a:t>
            </a:r>
            <a:r>
              <a:rPr kumimoji="1" lang="ja-JP" altLang="en-US" sz="2400" dirty="0">
                <a:latin typeface="メイリオ" panose="020B0604030504040204" pitchFamily="50" charset="-128"/>
                <a:ea typeface="メイリオ" panose="020B0604030504040204" pitchFamily="50" charset="-128"/>
              </a:rPr>
              <a:t>にあたります。これでバージョン管理ためのデータベースが作成されます。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2486025" y="2599677"/>
            <a:ext cx="7219950" cy="3048000"/>
          </a:xfrm>
          <a:prstGeom prst="rect">
            <a:avLst/>
          </a:prstGeom>
        </p:spPr>
      </p:pic>
    </p:spTree>
    <p:extLst>
      <p:ext uri="{BB962C8B-B14F-4D97-AF65-F5344CB8AC3E}">
        <p14:creationId xmlns:p14="http://schemas.microsoft.com/office/powerpoint/2010/main" val="110224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作業ディレクトリは別に作るので</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270526"/>
          </a:xfrm>
        </p:spPr>
        <p:txBody>
          <a:bodyPr>
            <a:noAutofit/>
          </a:bodyPr>
          <a:lstStyle/>
          <a:p>
            <a:r>
              <a:rPr kumimoji="1" lang="en-US" altLang="ja-JP" sz="2400" dirty="0">
                <a:latin typeface="メイリオ" panose="020B0604030504040204" pitchFamily="50" charset="-128"/>
                <a:ea typeface="メイリオ" panose="020B0604030504040204" pitchFamily="50" charset="-128"/>
              </a:rPr>
              <a:t>Bare</a:t>
            </a:r>
            <a:r>
              <a:rPr kumimoji="1" lang="ja-JP" altLang="en-US" sz="2400" dirty="0">
                <a:latin typeface="メイリオ" panose="020B0604030504040204" pitchFamily="50" charset="-128"/>
                <a:ea typeface="メイリオ" panose="020B0604030504040204" pitchFamily="50" charset="-128"/>
              </a:rPr>
              <a:t>を生成にチェックを入れておいてください。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まぁ、実際ここはあまりこだわらなくてもいいので、どっちでもいいです。</a:t>
            </a: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3143250" y="1842573"/>
            <a:ext cx="5905500" cy="2447925"/>
          </a:xfrm>
          <a:prstGeom prst="rect">
            <a:avLst/>
          </a:prstGeom>
        </p:spPr>
      </p:pic>
    </p:spTree>
    <p:extLst>
      <p:ext uri="{BB962C8B-B14F-4D97-AF65-F5344CB8AC3E}">
        <p14:creationId xmlns:p14="http://schemas.microsoft.com/office/powerpoint/2010/main" val="335586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はじめに</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a:t>本日</a:t>
            </a:r>
            <a:r>
              <a:rPr kumimoji="1" lang="ja-JP" altLang="en-US" dirty="0" smtClean="0"/>
              <a:t>の</a:t>
            </a:r>
            <a:r>
              <a:rPr kumimoji="1" lang="ja-JP" altLang="en-US" dirty="0"/>
              <a:t>流</a:t>
            </a:r>
            <a:r>
              <a:rPr kumimoji="1" lang="ja-JP" altLang="en-US" dirty="0" smtClean="0"/>
              <a:t>れ</a:t>
            </a:r>
            <a:endParaRPr kumimoji="1" lang="ja-JP" altLang="en-US" dirty="0"/>
          </a:p>
        </p:txBody>
      </p:sp>
    </p:spTree>
    <p:extLst>
      <p:ext uri="{BB962C8B-B14F-4D97-AF65-F5344CB8AC3E}">
        <p14:creationId xmlns:p14="http://schemas.microsoft.com/office/powerpoint/2010/main" val="3582029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ワークツリーを作成するためのクローン</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データベースを作っただけでは意味がないのでワークツリーを作ります。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ワークツリーを作るためには、先ほどのリポジトリをクローンします。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また適当なフォルダを作って、今度は「</a:t>
            </a:r>
            <a:r>
              <a:rPr kumimoji="1" lang="en-US" altLang="ja-JP" sz="2400" dirty="0">
                <a:latin typeface="メイリオ" panose="020B0604030504040204" pitchFamily="50" charset="-128"/>
                <a:ea typeface="メイリオ" panose="020B0604030504040204" pitchFamily="50" charset="-128"/>
              </a:rPr>
              <a:t>Work</a:t>
            </a:r>
            <a:r>
              <a:rPr kumimoji="1" lang="ja-JP" altLang="en-US" sz="2400" dirty="0">
                <a:latin typeface="メイリオ" panose="020B0604030504040204" pitchFamily="50" charset="-128"/>
                <a:ea typeface="メイリオ" panose="020B0604030504040204" pitchFamily="50" charset="-128"/>
              </a:rPr>
              <a:t>」という名前にしてください。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そして右クリック→</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クローン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複製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をクリックすると</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こんな画面が出てきますので「参照」をクリックします。で、フォルダ選択画面が出てきますので、さっき作った</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フォルダを選択。</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803307" y="3281265"/>
            <a:ext cx="4585386" cy="2688335"/>
          </a:xfrm>
          <a:prstGeom prst="rect">
            <a:avLst/>
          </a:prstGeom>
        </p:spPr>
      </p:pic>
    </p:spTree>
    <p:extLst>
      <p:ext uri="{BB962C8B-B14F-4D97-AF65-F5344CB8AC3E}">
        <p14:creationId xmlns:p14="http://schemas.microsoft.com/office/powerpoint/2010/main" val="172145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クローン</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複製</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clone))</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フォルダを選択した後は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そのまま戻ってきて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先ほどのリポジトリの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フォルダをリポジトリとして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さし示していることを確認したら</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これで</a:t>
            </a:r>
            <a:r>
              <a:rPr kumimoji="1" lang="ja-JP" altLang="en-US" sz="2400" b="1" u="sng" dirty="0">
                <a:latin typeface="メイリオ" panose="020B0604030504040204" pitchFamily="50" charset="-128"/>
                <a:ea typeface="メイリオ" panose="020B0604030504040204" pitchFamily="50" charset="-128"/>
              </a:rPr>
              <a:t>準備完了です</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4895850" y="1475079"/>
            <a:ext cx="6229350" cy="1285875"/>
          </a:xfrm>
          <a:prstGeom prst="rect">
            <a:avLst/>
          </a:prstGeom>
        </p:spPr>
      </p:pic>
      <p:pic>
        <p:nvPicPr>
          <p:cNvPr id="5" name="図 4"/>
          <p:cNvPicPr>
            <a:picLocks noChangeAspect="1"/>
          </p:cNvPicPr>
          <p:nvPr/>
        </p:nvPicPr>
        <p:blipFill>
          <a:blip r:embed="rId3"/>
          <a:stretch>
            <a:fillRect/>
          </a:stretch>
        </p:blipFill>
        <p:spPr>
          <a:xfrm>
            <a:off x="3400425" y="3464978"/>
            <a:ext cx="5391150" cy="3160741"/>
          </a:xfrm>
          <a:prstGeom prst="rect">
            <a:avLst/>
          </a:prstGeom>
        </p:spPr>
      </p:pic>
    </p:spTree>
    <p:extLst>
      <p:ext uri="{BB962C8B-B14F-4D97-AF65-F5344CB8AC3E}">
        <p14:creationId xmlns:p14="http://schemas.microsoft.com/office/powerpoint/2010/main" val="4244578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実験</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ファイルの追加、変更</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389354"/>
            <a:ext cx="10820400" cy="5468646"/>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ファイルの追加、変更の実験をします。まずは先ほど作った</a:t>
            </a:r>
            <a:r>
              <a:rPr kumimoji="1" lang="en-US" altLang="ja-JP" sz="2400" dirty="0">
                <a:latin typeface="メイリオ" panose="020B0604030504040204" pitchFamily="50" charset="-128"/>
                <a:ea typeface="メイリオ" panose="020B0604030504040204" pitchFamily="50" charset="-128"/>
              </a:rPr>
              <a:t>Work</a:t>
            </a:r>
            <a:r>
              <a:rPr kumimoji="1" lang="ja-JP" altLang="en-US" sz="2400" dirty="0">
                <a:latin typeface="メイリオ" panose="020B0604030504040204" pitchFamily="50" charset="-128"/>
                <a:ea typeface="メイリオ" panose="020B0604030504040204" pitchFamily="50" charset="-128"/>
              </a:rPr>
              <a:t>フォルダの中に入ってください。そしたら</a:t>
            </a:r>
            <a:r>
              <a:rPr kumimoji="1" lang="en-US" altLang="ja-JP" sz="2400" dirty="0" err="1">
                <a:latin typeface="メイリオ" panose="020B0604030504040204" pitchFamily="50" charset="-128"/>
                <a:ea typeface="メイリオ" panose="020B0604030504040204" pitchFamily="50" charset="-128"/>
              </a:rPr>
              <a:t>TestRepository</a:t>
            </a:r>
            <a:r>
              <a:rPr kumimoji="1" lang="ja-JP" altLang="en-US" sz="2400" dirty="0">
                <a:latin typeface="メイリオ" panose="020B0604030504040204" pitchFamily="50" charset="-128"/>
                <a:ea typeface="メイリオ" panose="020B0604030504040204" pitchFamily="50" charset="-128"/>
              </a:rPr>
              <a:t>というのができているかな、と思いますので、さらにその中に入ってください。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このフォルダ以下に書き込んだファイルがバージョン管理されることになります。試しに</a:t>
            </a:r>
            <a:r>
              <a:rPr kumimoji="1" lang="en-US" altLang="ja-JP" sz="2400" dirty="0">
                <a:latin typeface="メイリオ" panose="020B0604030504040204" pitchFamily="50" charset="-128"/>
                <a:ea typeface="メイリオ" panose="020B0604030504040204" pitchFamily="50" charset="-128"/>
              </a:rPr>
              <a:t>test.txt</a:t>
            </a:r>
            <a:r>
              <a:rPr kumimoji="1" lang="ja-JP" altLang="en-US" sz="2400" dirty="0">
                <a:latin typeface="メイリオ" panose="020B0604030504040204" pitchFamily="50" charset="-128"/>
                <a:ea typeface="メイリオ" panose="020B0604030504040204" pitchFamily="50" charset="-128"/>
              </a:rPr>
              <a:t>というテキストファイルを作って、中に</a:t>
            </a:r>
            <a:r>
              <a:rPr kumimoji="1" lang="en-US" altLang="ja-JP" sz="2400" dirty="0">
                <a:latin typeface="メイリオ" panose="020B0604030504040204" pitchFamily="50" charset="-128"/>
                <a:ea typeface="メイリオ" panose="020B0604030504040204" pitchFamily="50" charset="-128"/>
              </a:rPr>
              <a:t>HelloWorld</a:t>
            </a:r>
            <a:r>
              <a:rPr kumimoji="1" lang="ja-JP" altLang="en-US" sz="2400" dirty="0">
                <a:latin typeface="メイリオ" panose="020B0604030504040204" pitchFamily="50" charset="-128"/>
                <a:ea typeface="メイリオ" panose="020B0604030504040204" pitchFamily="50" charset="-128"/>
              </a:rPr>
              <a:t>とでも書いてください。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で、そのままでは</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err="1">
                <a:latin typeface="メイリオ" panose="020B0604030504040204" pitchFamily="50" charset="-128"/>
                <a:ea typeface="メイリオ" panose="020B0604030504040204" pitchFamily="50" charset="-128"/>
              </a:rPr>
              <a:t>に登</a:t>
            </a:r>
            <a:r>
              <a:rPr kumimoji="1" lang="ja-JP" altLang="en-US" sz="2400" dirty="0">
                <a:latin typeface="メイリオ" panose="020B0604030504040204" pitchFamily="50" charset="-128"/>
                <a:ea typeface="メイリオ" panose="020B0604030504040204" pitchFamily="50" charset="-128"/>
              </a:rPr>
              <a:t>録されたことになりませんので</a:t>
            </a:r>
            <a:r>
              <a:rPr kumimoji="1" lang="en-US" altLang="ja-JP" sz="2400" dirty="0">
                <a:latin typeface="メイリオ" panose="020B0604030504040204" pitchFamily="50" charset="-128"/>
                <a:ea typeface="メイリオ" panose="020B0604030504040204" pitchFamily="50" charset="-128"/>
              </a:rPr>
              <a:t>Add</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右クリ→</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→追加</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で、ウィンドウが出てきますが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コミットとやってください。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コメントは「</a:t>
            </a:r>
            <a:r>
              <a:rPr kumimoji="1" lang="en-US" altLang="ja-JP" sz="2400" dirty="0">
                <a:latin typeface="メイリオ" panose="020B0604030504040204" pitchFamily="50" charset="-128"/>
                <a:ea typeface="メイリオ" panose="020B0604030504040204" pitchFamily="50" charset="-128"/>
              </a:rPr>
              <a:t>HelloWorld</a:t>
            </a:r>
            <a:r>
              <a:rPr kumimoji="1" lang="ja-JP" altLang="en-US" sz="2400" dirty="0">
                <a:latin typeface="メイリオ" panose="020B0604030504040204" pitchFamily="50" charset="-128"/>
                <a:ea typeface="メイリオ" panose="020B0604030504040204" pitchFamily="50" charset="-128"/>
              </a:rPr>
              <a:t>追加」とかで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いいです。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6301740" y="4398646"/>
            <a:ext cx="4122420" cy="1913252"/>
          </a:xfrm>
          <a:prstGeom prst="rect">
            <a:avLst/>
          </a:prstGeom>
        </p:spPr>
      </p:pic>
    </p:spTree>
    <p:extLst>
      <p:ext uri="{BB962C8B-B14F-4D97-AF65-F5344CB8AC3E}">
        <p14:creationId xmlns:p14="http://schemas.microsoft.com/office/powerpoint/2010/main" val="429358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コミット</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commit)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先ほどの追加画面の後にコミット</a:t>
            </a:r>
            <a:r>
              <a:rPr kumimoji="1" lang="en-US" altLang="ja-JP" sz="2400" dirty="0">
                <a:latin typeface="メイリオ" panose="020B0604030504040204" pitchFamily="50" charset="-128"/>
                <a:ea typeface="メイリオ" panose="020B0604030504040204" pitchFamily="50" charset="-128"/>
              </a:rPr>
              <a:t>(commit)</a:t>
            </a:r>
            <a:r>
              <a:rPr kumimoji="1" lang="ja-JP" altLang="en-US" sz="2400" dirty="0">
                <a:latin typeface="メイリオ" panose="020B0604030504040204" pitchFamily="50" charset="-128"/>
                <a:ea typeface="メイリオ" panose="020B0604030504040204" pitchFamily="50" charset="-128"/>
              </a:rPr>
              <a:t>ボタンを押すと以下のような画面が出てきますので上段のテキストボックス</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に、適当なコメントを書いて、下のコミット</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ボタンを押してください。その後にプッシュ</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のウィンドウが出てきますが、それは閉じて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おいてください。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なお、このコミットというのはローカル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ファイル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ワークツリー</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の変更をリポジトリ</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に反映するためのものです。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最初にも言いましたが、ここでコミットする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たびに、変更の履歴がどんどん溜まっていき</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ます。次のスライドでは、コミット後に変更を加えた後に差分を見てみようと思います。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7117080" y="1587474"/>
            <a:ext cx="4008120" cy="4052655"/>
          </a:xfrm>
          <a:prstGeom prst="rect">
            <a:avLst/>
          </a:prstGeom>
        </p:spPr>
      </p:pic>
    </p:spTree>
    <p:extLst>
      <p:ext uri="{BB962C8B-B14F-4D97-AF65-F5344CB8AC3E}">
        <p14:creationId xmlns:p14="http://schemas.microsoft.com/office/powerpoint/2010/main" val="393015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変更して差分を見てみる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diff HEAD)</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今、作ったばかりのテキストファイルが</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こんな感じになっているとします。これを適当に書き換えます。まずは行を追加してみましょうかね。　　　　　　　　あ、セーブはしてね。</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エクスプローラで対象のファイルを見てみましょう。</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このようにアイコンが変化しているはずです。変更したことがこれで分かります。ではこのファイル上で右クリックして</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→差分をクリックしてください。ウィンドウが立ち上がると思います。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左右にソースコードが見えていると思います。これで違いを検証します。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4148491" y="1671364"/>
            <a:ext cx="3895017" cy="1089861"/>
          </a:xfrm>
          <a:prstGeom prst="rect">
            <a:avLst/>
          </a:prstGeom>
        </p:spPr>
      </p:pic>
      <p:pic>
        <p:nvPicPr>
          <p:cNvPr id="6" name="図 5"/>
          <p:cNvPicPr>
            <a:picLocks noChangeAspect="1"/>
          </p:cNvPicPr>
          <p:nvPr/>
        </p:nvPicPr>
        <p:blipFill>
          <a:blip r:embed="rId3"/>
          <a:stretch>
            <a:fillRect/>
          </a:stretch>
        </p:blipFill>
        <p:spPr>
          <a:xfrm>
            <a:off x="4528784" y="3243649"/>
            <a:ext cx="2226244" cy="579185"/>
          </a:xfrm>
          <a:prstGeom prst="rect">
            <a:avLst/>
          </a:prstGeom>
        </p:spPr>
      </p:pic>
      <p:pic>
        <p:nvPicPr>
          <p:cNvPr id="7" name="図 6"/>
          <p:cNvPicPr>
            <a:picLocks noChangeAspect="1"/>
          </p:cNvPicPr>
          <p:nvPr/>
        </p:nvPicPr>
        <p:blipFill>
          <a:blip r:embed="rId4"/>
          <a:stretch>
            <a:fillRect/>
          </a:stretch>
        </p:blipFill>
        <p:spPr>
          <a:xfrm>
            <a:off x="3213904" y="4206464"/>
            <a:ext cx="681421" cy="580689"/>
          </a:xfrm>
          <a:prstGeom prst="rect">
            <a:avLst/>
          </a:prstGeom>
        </p:spPr>
      </p:pic>
      <p:pic>
        <p:nvPicPr>
          <p:cNvPr id="9" name="図 8"/>
          <p:cNvPicPr>
            <a:picLocks noChangeAspect="1"/>
          </p:cNvPicPr>
          <p:nvPr/>
        </p:nvPicPr>
        <p:blipFill>
          <a:blip r:embed="rId5"/>
          <a:stretch>
            <a:fillRect/>
          </a:stretch>
        </p:blipFill>
        <p:spPr>
          <a:xfrm>
            <a:off x="7624370" y="4206464"/>
            <a:ext cx="647927" cy="580689"/>
          </a:xfrm>
          <a:prstGeom prst="rect">
            <a:avLst/>
          </a:prstGeom>
        </p:spPr>
      </p:pic>
      <p:cxnSp>
        <p:nvCxnSpPr>
          <p:cNvPr id="11" name="直線矢印コネクタ 10"/>
          <p:cNvCxnSpPr>
            <a:stCxn id="7" idx="3"/>
            <a:endCxn id="9" idx="1"/>
          </p:cNvCxnSpPr>
          <p:nvPr/>
        </p:nvCxnSpPr>
        <p:spPr>
          <a:xfrm>
            <a:off x="3895325" y="4496809"/>
            <a:ext cx="3729045"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73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続・変更して差分を見てみる</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前スライドの状態で一度コミットしてください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コメントは適当でいいです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またアイコンが元に戻ると思います。　　このアイコンはリポジトリと現在編集中のファイルが一致していることを表しています。で、先ほどのファイルの２行目を適当に変更して保存します。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はい、この状態でもう一度差分を見てみましょう。</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ごらんのようにどこを変更したのかが一目瞭然になっていますね。便利ですね。これで「やらかし」をやったとしても直前の状態と見比べればどこが原因かが突き止めやすいわけです。さて、これもコミットし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a:blip r:embed="rId2"/>
          <a:stretch>
            <a:fillRect/>
          </a:stretch>
        </p:blipFill>
        <p:spPr>
          <a:xfrm>
            <a:off x="6096000" y="1662779"/>
            <a:ext cx="570409" cy="486088"/>
          </a:xfrm>
          <a:prstGeom prst="rect">
            <a:avLst/>
          </a:prstGeom>
        </p:spPr>
      </p:pic>
      <p:pic>
        <p:nvPicPr>
          <p:cNvPr id="3" name="図 2"/>
          <p:cNvPicPr>
            <a:picLocks noChangeAspect="1"/>
          </p:cNvPicPr>
          <p:nvPr/>
        </p:nvPicPr>
        <p:blipFill>
          <a:blip r:embed="rId3"/>
          <a:stretch>
            <a:fillRect/>
          </a:stretch>
        </p:blipFill>
        <p:spPr>
          <a:xfrm>
            <a:off x="6666409" y="2834418"/>
            <a:ext cx="2173549" cy="726989"/>
          </a:xfrm>
          <a:prstGeom prst="rect">
            <a:avLst/>
          </a:prstGeom>
        </p:spPr>
      </p:pic>
      <p:pic>
        <p:nvPicPr>
          <p:cNvPr id="4" name="図 3"/>
          <p:cNvPicPr>
            <a:picLocks noChangeAspect="1"/>
          </p:cNvPicPr>
          <p:nvPr/>
        </p:nvPicPr>
        <p:blipFill>
          <a:blip r:embed="rId4"/>
          <a:stretch>
            <a:fillRect/>
          </a:stretch>
        </p:blipFill>
        <p:spPr>
          <a:xfrm>
            <a:off x="2457995" y="3934577"/>
            <a:ext cx="7276009" cy="1436598"/>
          </a:xfrm>
          <a:prstGeom prst="rect">
            <a:avLst/>
          </a:prstGeom>
        </p:spPr>
      </p:pic>
    </p:spTree>
    <p:extLst>
      <p:ext uri="{BB962C8B-B14F-4D97-AF65-F5344CB8AC3E}">
        <p14:creationId xmlns:p14="http://schemas.microsoft.com/office/powerpoint/2010/main" val="3902713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履歴を見てみる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log)</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は今までの差分をデータベースに残していく仕組みですので、今までコミットした履歴を見ることができます。履歴を見たいファイルを右クリック→</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→ログを表示、でウィンドウが出ます。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ごらんのようにコミットした「履歴」を見ることができます。このためプログラムに自信がない人は特に「動作チェック後はすぐ保存＆コミット」を心がけておいたほうがいいと思います。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なお↑のスクショで</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と書かれているのがリポジトリの最新版ということです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作業ファイルは関係しないので注意</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この履歴に対して様々な操作が可能ですので、次スライド以降紹介しようと思います。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2578100" y="2464435"/>
            <a:ext cx="7002780" cy="1648713"/>
          </a:xfrm>
          <a:prstGeom prst="rect">
            <a:avLst/>
          </a:prstGeom>
        </p:spPr>
      </p:pic>
    </p:spTree>
    <p:extLst>
      <p:ext uri="{BB962C8B-B14F-4D97-AF65-F5344CB8AC3E}">
        <p14:creationId xmlns:p14="http://schemas.microsoft.com/office/powerpoint/2010/main" val="347633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履歴どうしの差分を見てみる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diff)</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履歴を出したままの状態で、特定の履歴同士を選択します。履歴の一つを選択した状態で</a:t>
            </a:r>
            <a:r>
              <a:rPr kumimoji="1" lang="en-US" altLang="ja-JP" sz="2400" dirty="0">
                <a:latin typeface="メイリオ" panose="020B0604030504040204" pitchFamily="50" charset="-128"/>
                <a:ea typeface="メイリオ" panose="020B0604030504040204" pitchFamily="50" charset="-128"/>
              </a:rPr>
              <a:t>Ctrl</a:t>
            </a:r>
            <a:r>
              <a:rPr kumimoji="1" lang="ja-JP" altLang="en-US" sz="2400" dirty="0">
                <a:latin typeface="メイリオ" panose="020B0604030504040204" pitchFamily="50" charset="-128"/>
                <a:ea typeface="メイリオ" panose="020B0604030504040204" pitchFamily="50" charset="-128"/>
              </a:rPr>
              <a:t>キーを押しながら別の履歴を選択します。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この状態で選択中の履歴上で右クリックします。すると「リビジョンの比較」というコマンドが出てきますのでクリック。</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押すと先ほどと同じように差分画面になりますので、いつ、どこを変更したのかがわかるわけです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チーム制作時の犯人探しにも役立ちます</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次は「過去に戻してしまう」のをやってみようと思います。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2594927" y="2168526"/>
            <a:ext cx="6406833" cy="1503234"/>
          </a:xfrm>
          <a:prstGeom prst="rect">
            <a:avLst/>
          </a:prstGeom>
        </p:spPr>
      </p:pic>
      <p:pic>
        <p:nvPicPr>
          <p:cNvPr id="4" name="図 3"/>
          <p:cNvPicPr>
            <a:picLocks noChangeAspect="1"/>
          </p:cNvPicPr>
          <p:nvPr/>
        </p:nvPicPr>
        <p:blipFill>
          <a:blip r:embed="rId3"/>
          <a:stretch>
            <a:fillRect/>
          </a:stretch>
        </p:blipFill>
        <p:spPr>
          <a:xfrm>
            <a:off x="7620000" y="4252812"/>
            <a:ext cx="3505200" cy="957856"/>
          </a:xfrm>
          <a:prstGeom prst="rect">
            <a:avLst/>
          </a:prstGeom>
        </p:spPr>
      </p:pic>
    </p:spTree>
    <p:extLst>
      <p:ext uri="{BB962C8B-B14F-4D97-AF65-F5344CB8AC3E}">
        <p14:creationId xmlns:p14="http://schemas.microsoft.com/office/powerpoint/2010/main" val="2026045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checkout)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過去に戻すには履歴を表示した状態で戻したいバージョンを選択し「ここへ切り替え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チェックアウト」を選択してください。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過去のバージョンを最新バージョンとして扱うことができます。しかし、注意点はここで一旦「ブランチが切られている」ということです。ブランチに関しては後程説明しますが簡単に言うと本筋から外れた状態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実は別の分岐を用意しておいて、そっちを見せているだけなのです。しかしもう一度ログを見るともう本筋</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が見えなくなっています。ここで慌てずに左下の「すべてのブランチ」にチェックを入れて下さい。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元のブランチと今回分岐したブランチ両方を見ることができます。</a:t>
            </a:r>
            <a:endParaRPr kumimoji="1" lang="en-US" altLang="ja-JP" sz="2400" dirty="0">
              <a:latin typeface="メイリオ" panose="020B0604030504040204" pitchFamily="50" charset="-128"/>
              <a:ea typeface="メイリオ" panose="020B0604030504040204" pitchFamily="50" charset="-128"/>
            </a:endParaRPr>
          </a:p>
          <a:p>
            <a:pPr marL="0" indent="0">
              <a:buNone/>
            </a:pPr>
            <a:endParaRPr kumimoji="1" lang="en-US" altLang="ja-JP" sz="24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2"/>
          <a:stretch>
            <a:fillRect/>
          </a:stretch>
        </p:blipFill>
        <p:spPr>
          <a:xfrm>
            <a:off x="3830796" y="2194441"/>
            <a:ext cx="4439444" cy="1479815"/>
          </a:xfrm>
          <a:prstGeom prst="rect">
            <a:avLst/>
          </a:prstGeom>
        </p:spPr>
      </p:pic>
      <p:pic>
        <p:nvPicPr>
          <p:cNvPr id="7" name="図 6"/>
          <p:cNvPicPr>
            <a:picLocks noChangeAspect="1"/>
          </p:cNvPicPr>
          <p:nvPr/>
        </p:nvPicPr>
        <p:blipFill>
          <a:blip r:embed="rId3"/>
          <a:stretch>
            <a:fillRect/>
          </a:stretch>
        </p:blipFill>
        <p:spPr>
          <a:xfrm>
            <a:off x="9827810" y="5857875"/>
            <a:ext cx="1678390" cy="614045"/>
          </a:xfrm>
          <a:prstGeom prst="rect">
            <a:avLst/>
          </a:prstGeom>
        </p:spPr>
      </p:pic>
    </p:spTree>
    <p:extLst>
      <p:ext uri="{BB962C8B-B14F-4D97-AF65-F5344CB8AC3E}">
        <p14:creationId xmlns:p14="http://schemas.microsoft.com/office/powerpoint/2010/main" val="4173673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reset)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ブランチを選択して「切り替え」を選択すると本線</a:t>
            </a:r>
            <a:r>
              <a:rPr kumimoji="1" lang="en-US" altLang="ja-JP" sz="2400" dirty="0">
                <a:latin typeface="メイリオ" panose="020B0604030504040204" pitchFamily="50" charset="-128"/>
                <a:ea typeface="メイリオ" panose="020B0604030504040204" pitchFamily="50" charset="-128"/>
              </a:rPr>
              <a:t>(master)</a:t>
            </a:r>
            <a:r>
              <a:rPr kumimoji="1" lang="ja-JP" altLang="en-US" sz="2400" dirty="0">
                <a:latin typeface="メイリオ" panose="020B0604030504040204" pitchFamily="50" charset="-128"/>
                <a:ea typeface="メイリオ" panose="020B0604030504040204" pitchFamily="50" charset="-128"/>
              </a:rPr>
              <a:t>に戻ってきます。過去を取得する前に戻ります。前項の</a:t>
            </a:r>
            <a:r>
              <a:rPr kumimoji="1" lang="en-US" altLang="ja-JP" sz="2400" dirty="0">
                <a:latin typeface="メイリオ" panose="020B0604030504040204" pitchFamily="50" charset="-128"/>
                <a:ea typeface="メイリオ" panose="020B0604030504040204" pitchFamily="50" charset="-128"/>
              </a:rPr>
              <a:t>checkout</a:t>
            </a:r>
            <a:r>
              <a:rPr kumimoji="1" lang="ja-JP" altLang="en-US" sz="2400" dirty="0">
                <a:latin typeface="メイリオ" panose="020B0604030504040204" pitchFamily="50" charset="-128"/>
                <a:ea typeface="メイリオ" panose="020B0604030504040204" pitchFamily="50" charset="-128"/>
              </a:rPr>
              <a:t>の利点は本線に影響を与えないことでした</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これはチーム開発で自分だけ過去を実験</a:t>
            </a:r>
            <a:r>
              <a:rPr kumimoji="1" lang="en-US" altLang="ja-JP" sz="2400" dirty="0">
                <a:latin typeface="メイリオ" panose="020B0604030504040204" pitchFamily="50" charset="-128"/>
                <a:ea typeface="メイリオ" panose="020B0604030504040204" pitchFamily="50" charset="-128"/>
              </a:rPr>
              <a:t>s</a:t>
            </a:r>
            <a:r>
              <a:rPr kumimoji="1" lang="ja-JP" altLang="en-US" sz="2400" dirty="0">
                <a:latin typeface="メイリオ" panose="020B0604030504040204" pitchFamily="50" charset="-128"/>
                <a:ea typeface="メイリオ" panose="020B0604030504040204" pitchFamily="50" charset="-128"/>
              </a:rPr>
              <a:t>似たい時などに使えます</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では次に本線を過去に戻してみましょう。チーム開発でこれをやる時は注意しましょう。「ここへリセット」をクリックします。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すると何か出てきますが</a:t>
            </a:r>
            <a:r>
              <a:rPr kumimoji="1" lang="en-US" altLang="ja-JP" sz="2400" dirty="0">
                <a:latin typeface="メイリオ" panose="020B0604030504040204" pitchFamily="50" charset="-128"/>
                <a:ea typeface="メイリオ" panose="020B0604030504040204" pitchFamily="50" charset="-128"/>
              </a:rPr>
              <a:t>mixed</a:t>
            </a:r>
            <a:r>
              <a:rPr kumimoji="1" lang="ja-JP" altLang="en-US" sz="2400" dirty="0">
                <a:latin typeface="メイリオ" panose="020B0604030504040204" pitchFamily="50" charset="-128"/>
                <a:ea typeface="メイリオ" panose="020B0604030504040204" pitchFamily="50" charset="-128"/>
              </a:rPr>
              <a:t>のまま</a:t>
            </a:r>
            <a:r>
              <a:rPr kumimoji="1" lang="en-US" altLang="ja-JP" sz="2400" dirty="0">
                <a:latin typeface="メイリオ" panose="020B0604030504040204" pitchFamily="50" charset="-128"/>
                <a:ea typeface="メイリオ" panose="020B0604030504040204" pitchFamily="50" charset="-128"/>
              </a:rPr>
              <a:t>OK</a:t>
            </a: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そうすると完全に履歴から「戻した以降の変更点」が消えています。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8488682" y="3406140"/>
            <a:ext cx="2816858" cy="1431518"/>
          </a:xfrm>
          <a:prstGeom prst="rect">
            <a:avLst/>
          </a:prstGeom>
        </p:spPr>
      </p:pic>
      <p:pic>
        <p:nvPicPr>
          <p:cNvPr id="4" name="図 3"/>
          <p:cNvPicPr>
            <a:picLocks noChangeAspect="1"/>
          </p:cNvPicPr>
          <p:nvPr/>
        </p:nvPicPr>
        <p:blipFill rotWithShape="1">
          <a:blip r:embed="rId3"/>
          <a:srcRect t="36989" b="20839"/>
          <a:stretch/>
        </p:blipFill>
        <p:spPr>
          <a:xfrm>
            <a:off x="2407921" y="4358640"/>
            <a:ext cx="5482704" cy="568960"/>
          </a:xfrm>
          <a:prstGeom prst="rect">
            <a:avLst/>
          </a:prstGeom>
        </p:spPr>
      </p:pic>
      <p:pic>
        <p:nvPicPr>
          <p:cNvPr id="5" name="図 4"/>
          <p:cNvPicPr>
            <a:picLocks noChangeAspect="1"/>
          </p:cNvPicPr>
          <p:nvPr/>
        </p:nvPicPr>
        <p:blipFill>
          <a:blip r:embed="rId4"/>
          <a:stretch>
            <a:fillRect/>
          </a:stretch>
        </p:blipFill>
        <p:spPr>
          <a:xfrm>
            <a:off x="3062287" y="5360644"/>
            <a:ext cx="6067425" cy="1104900"/>
          </a:xfrm>
          <a:prstGeom prst="rect">
            <a:avLst/>
          </a:prstGeom>
        </p:spPr>
      </p:pic>
    </p:spTree>
    <p:extLst>
      <p:ext uri="{BB962C8B-B14F-4D97-AF65-F5344CB8AC3E}">
        <p14:creationId xmlns:p14="http://schemas.microsoft.com/office/powerpoint/2010/main" val="148222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なんで</a:t>
            </a:r>
            <a:r>
              <a:rPr kumimoji="1" lang="en-US" altLang="ja-JP" dirty="0" err="1" smtClean="0">
                <a:latin typeface="メイリオ" panose="020B0604030504040204" pitchFamily="50" charset="-128"/>
                <a:ea typeface="メイリオ" panose="020B0604030504040204" pitchFamily="50" charset="-128"/>
              </a:rPr>
              <a:t>Git</a:t>
            </a:r>
            <a:r>
              <a:rPr kumimoji="1" lang="ja-JP" altLang="en-US" dirty="0" smtClean="0">
                <a:latin typeface="メイリオ" panose="020B0604030504040204" pitchFamily="50" charset="-128"/>
                <a:ea typeface="メイリオ" panose="020B0604030504040204" pitchFamily="50" charset="-128"/>
              </a:rPr>
              <a:t>の話をするのか</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2103119"/>
            <a:ext cx="10058400" cy="4207245"/>
          </a:xfrm>
        </p:spPr>
        <p:txBody>
          <a:bodyPr>
            <a:normAutofit/>
          </a:bodyPr>
          <a:lstStyle/>
          <a:p>
            <a:r>
              <a:rPr kumimoji="1" lang="ja-JP" altLang="en-US" sz="2800" dirty="0" smtClean="0">
                <a:latin typeface="メイリオ" panose="020B0604030504040204" pitchFamily="50" charset="-128"/>
                <a:ea typeface="メイリオ" panose="020B0604030504040204" pitchFamily="50" charset="-128"/>
              </a:rPr>
              <a:t>今回皆さんには自主製作をしてもらいますが、その</a:t>
            </a:r>
            <a:r>
              <a:rPr kumimoji="1" lang="ja-JP" altLang="en-US" sz="2800" b="1" u="sng" dirty="0" smtClean="0">
                <a:latin typeface="メイリオ" panose="020B0604030504040204" pitchFamily="50" charset="-128"/>
                <a:ea typeface="メイリオ" panose="020B0604030504040204" pitchFamily="50" charset="-128"/>
              </a:rPr>
              <a:t>進捗管理のため</a:t>
            </a:r>
            <a:r>
              <a:rPr kumimoji="1" lang="ja-JP" altLang="en-US" sz="2800" dirty="0" smtClean="0">
                <a:latin typeface="メイリオ" panose="020B0604030504040204" pitchFamily="50" charset="-128"/>
                <a:ea typeface="メイリオ" panose="020B0604030504040204" pitchFamily="50" charset="-128"/>
              </a:rPr>
              <a:t>というのが主な目的です。</a:t>
            </a:r>
            <a:endParaRPr kumimoji="1" lang="en-US" altLang="ja-JP" sz="2800" dirty="0" smtClean="0">
              <a:latin typeface="メイリオ" panose="020B0604030504040204" pitchFamily="50" charset="-128"/>
              <a:ea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rPr>
              <a:t>また、</a:t>
            </a:r>
            <a:r>
              <a:rPr kumimoji="1" lang="en-US" altLang="ja-JP" sz="2800" dirty="0" err="1" smtClean="0">
                <a:latin typeface="メイリオ" panose="020B0604030504040204" pitchFamily="50" charset="-128"/>
                <a:ea typeface="メイリオ" panose="020B0604030504040204" pitchFamily="50" charset="-128"/>
              </a:rPr>
              <a:t>Git</a:t>
            </a:r>
            <a:r>
              <a:rPr kumimoji="1" lang="ja-JP" altLang="en-US" sz="2800" dirty="0" smtClean="0">
                <a:latin typeface="メイリオ" panose="020B0604030504040204" pitchFamily="50" charset="-128"/>
                <a:ea typeface="メイリオ" panose="020B0604030504040204" pitchFamily="50" charset="-128"/>
              </a:rPr>
              <a:t>は近年のソフトウェア業界</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ゲームや</a:t>
            </a:r>
            <a:r>
              <a:rPr kumimoji="1" lang="en-US" altLang="ja-JP" sz="2800" dirty="0" smtClean="0">
                <a:latin typeface="メイリオ" panose="020B0604030504040204" pitchFamily="50" charset="-128"/>
                <a:ea typeface="メイリオ" panose="020B0604030504040204" pitchFamily="50" charset="-128"/>
              </a:rPr>
              <a:t>IT</a:t>
            </a:r>
            <a:r>
              <a:rPr kumimoji="1" lang="ja-JP" altLang="en-US" sz="2800" dirty="0" smtClean="0">
                <a:latin typeface="メイリオ" panose="020B0604030504040204" pitchFamily="50" charset="-128"/>
                <a:ea typeface="メイリオ" panose="020B0604030504040204" pitchFamily="50" charset="-128"/>
              </a:rPr>
              <a:t>にかかわらず</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のデファクトスタンダードになっていますので、知らないでは済まされない</a:t>
            </a:r>
            <a:r>
              <a:rPr kumimoji="1" lang="en-US" altLang="ja-JP" sz="2800" dirty="0" smtClean="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そういうものです。</a:t>
            </a:r>
            <a:endParaRPr kumimoji="1" lang="en-US" altLang="ja-JP" sz="2800" dirty="0" smtClean="0">
              <a:latin typeface="メイリオ" panose="020B0604030504040204" pitchFamily="50" charset="-128"/>
              <a:ea typeface="メイリオ" panose="020B0604030504040204" pitchFamily="50" charset="-128"/>
            </a:endParaRPr>
          </a:p>
          <a:p>
            <a:r>
              <a:rPr kumimoji="1" lang="ja-JP" altLang="en-US" sz="2800" dirty="0" smtClean="0">
                <a:latin typeface="メイリオ" panose="020B0604030504040204" pitchFamily="50" charset="-128"/>
                <a:ea typeface="メイリオ" panose="020B0604030504040204" pitchFamily="50" charset="-128"/>
              </a:rPr>
              <a:t>とはいえガッツリやるとこの時間では足りないので、</a:t>
            </a:r>
            <a:r>
              <a:rPr kumimoji="1" lang="ja-JP" altLang="en-US" sz="2800" dirty="0">
                <a:latin typeface="メイリオ" panose="020B0604030504040204" pitchFamily="50" charset="-128"/>
                <a:ea typeface="メイリオ" panose="020B0604030504040204" pitchFamily="50" charset="-128"/>
              </a:rPr>
              <a:t>今回</a:t>
            </a:r>
            <a:r>
              <a:rPr kumimoji="1" lang="ja-JP" altLang="en-US" sz="2800" dirty="0" smtClean="0">
                <a:latin typeface="メイリオ" panose="020B0604030504040204" pitchFamily="50" charset="-128"/>
                <a:ea typeface="メイリオ" panose="020B0604030504040204" pitchFamily="50" charset="-128"/>
              </a:rPr>
              <a:t>は全部ざっとした説明のみです。</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0570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過去を取得してみる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a:t>
            </a:r>
            <a:r>
              <a:rPr kumimoji="1" lang="en-US" altLang="ja-JP" dirty="0" err="1">
                <a:latin typeface="メイリオ" panose="020B0604030504040204" pitchFamily="50" charset="-128"/>
                <a:ea typeface="メイリオ" panose="020B0604030504040204" pitchFamily="50" charset="-128"/>
              </a:rPr>
              <a:t>cherrypick</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いやいや過去に戻したいけど、履歴も維持したいし、ブランチも切りたくない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本線で作業したい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という場合は少しややこしいです。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チェリーピック＆マージを行います。履歴で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目的のバージョンを選択し、チェリーピック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を押します。するとマージというのを行おうと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しますがまず</a:t>
            </a:r>
            <a:r>
              <a:rPr kumimoji="1" lang="ja-JP" altLang="en-US" sz="2400" b="1" u="sng" dirty="0">
                <a:latin typeface="メイリオ" panose="020B0604030504040204" pitchFamily="50" charset="-128"/>
                <a:ea typeface="メイリオ" panose="020B0604030504040204" pitchFamily="50" charset="-128"/>
              </a:rPr>
              <a:t>競合</a:t>
            </a:r>
            <a:r>
              <a:rPr kumimoji="1" lang="en-US" altLang="ja-JP" sz="2400" b="1" u="sng" dirty="0">
                <a:latin typeface="メイリオ" panose="020B0604030504040204" pitchFamily="50" charset="-128"/>
                <a:ea typeface="メイリオ" panose="020B0604030504040204" pitchFamily="50" charset="-128"/>
              </a:rPr>
              <a:t>(conflict)</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そこで「競合」と書かれてるところで右クリし</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a:t>
            </a:r>
            <a:r>
              <a:rPr kumimoji="1" lang="en-US" altLang="ja-JP" sz="2400" b="1" u="sng" dirty="0">
                <a:latin typeface="メイリオ" panose="020B0604030504040204" pitchFamily="50" charset="-128"/>
                <a:ea typeface="メイリオ" panose="020B0604030504040204" pitchFamily="50" charset="-128"/>
              </a:rPr>
              <a:t>CHERRY_PICK_HEAD</a:t>
            </a:r>
            <a:r>
              <a:rPr kumimoji="1" lang="ja-JP" altLang="en-US" sz="2400" b="1" u="sng" dirty="0">
                <a:latin typeface="メイリオ" panose="020B0604030504040204" pitchFamily="50" charset="-128"/>
                <a:ea typeface="メイリオ" panose="020B0604030504040204" pitchFamily="50" charset="-128"/>
              </a:rPr>
              <a:t>を使って競合を解決</a:t>
            </a:r>
            <a:r>
              <a:rPr kumimoji="1" lang="ja-JP" altLang="en-US" sz="2400" dirty="0">
                <a:latin typeface="メイリオ" panose="020B0604030504040204" pitchFamily="50" charset="-128"/>
                <a:ea typeface="メイリオ" panose="020B0604030504040204" pitchFamily="50" charset="-128"/>
              </a:rPr>
              <a:t>」します。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そうすれば作業ファイルは過去のバージョンと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なり、あとはこれをコミットすれば完全にこの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状態に戻せます。ローカルだけで済ますので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あれば目的を済ませた後に「元に戻す」で</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2"/>
          <a:stretch>
            <a:fillRect/>
          </a:stretch>
        </p:blipFill>
        <p:spPr>
          <a:xfrm>
            <a:off x="8056880" y="2062480"/>
            <a:ext cx="3449320" cy="2311103"/>
          </a:xfrm>
          <a:prstGeom prst="rect">
            <a:avLst/>
          </a:prstGeom>
        </p:spPr>
      </p:pic>
      <p:pic>
        <p:nvPicPr>
          <p:cNvPr id="7" name="図 6"/>
          <p:cNvPicPr>
            <a:picLocks noChangeAspect="1"/>
          </p:cNvPicPr>
          <p:nvPr/>
        </p:nvPicPr>
        <p:blipFill>
          <a:blip r:embed="rId3"/>
          <a:stretch>
            <a:fillRect/>
          </a:stretch>
        </p:blipFill>
        <p:spPr>
          <a:xfrm>
            <a:off x="8056880" y="4676763"/>
            <a:ext cx="3449320" cy="1980632"/>
          </a:xfrm>
          <a:prstGeom prst="rect">
            <a:avLst/>
          </a:prstGeom>
        </p:spPr>
      </p:pic>
    </p:spTree>
    <p:extLst>
      <p:ext uri="{BB962C8B-B14F-4D97-AF65-F5344CB8AC3E}">
        <p14:creationId xmlns:p14="http://schemas.microsoft.com/office/powerpoint/2010/main" val="3915615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手動で競合解決してみる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merge)</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前の項目で「競合</a:t>
            </a:r>
            <a:r>
              <a:rPr kumimoji="1" lang="en-US" altLang="ja-JP" sz="2400" dirty="0">
                <a:latin typeface="メイリオ" panose="020B0604030504040204" pitchFamily="50" charset="-128"/>
                <a:ea typeface="メイリオ" panose="020B0604030504040204" pitchFamily="50" charset="-128"/>
              </a:rPr>
              <a:t>(conflict)</a:t>
            </a:r>
            <a:r>
              <a:rPr kumimoji="1" lang="ja-JP" altLang="en-US" sz="2400" dirty="0">
                <a:latin typeface="メイリオ" panose="020B0604030504040204" pitchFamily="50" charset="-128"/>
                <a:ea typeface="メイリオ" panose="020B0604030504040204" pitchFamily="50" charset="-128"/>
              </a:rPr>
              <a:t>」という言葉が出てきましたが、チーム制作をやっていると、この「競合」がいとも簡単に発生します。具体的には同じファイルを自分と自分以外の誰かが同時に変更していた場合「どちらのコードを採用するか」問題が出てき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このとき、３つの選択肢があります。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①自分のローカルにあるものを採用　</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②サーバにあるものを採用　</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③ローカルにあるものとサーバにあるもののいいと</a:t>
            </a:r>
            <a:r>
              <a:rPr kumimoji="1" lang="ja-JP" altLang="en-US" sz="2400" dirty="0" err="1">
                <a:latin typeface="メイリオ" panose="020B0604030504040204" pitchFamily="50" charset="-128"/>
                <a:ea typeface="メイリオ" panose="020B0604030504040204" pitchFamily="50" charset="-128"/>
              </a:rPr>
              <a:t>こどりを</a:t>
            </a:r>
            <a:r>
              <a:rPr kumimoji="1" lang="ja-JP" altLang="en-US" sz="2400" dirty="0">
                <a:latin typeface="メイリオ" panose="020B0604030504040204" pitchFamily="50" charset="-128"/>
                <a:ea typeface="メイリオ" panose="020B0604030504040204" pitchFamily="50" charset="-128"/>
              </a:rPr>
              <a:t>する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です。ちなみに①、②の場合は「○○を用いて競合を解決」と書かれてるのでどちらか選べばいいのですが、③の場合はちょっと面倒です。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ちなみに前項の例ですと、競合が発生した時に「競合の編集」を選択します。そうすると新たにウィンドウが立ち上がりますので、その中で行ごとにどちらを採用するかを決めていきます。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89192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手動で競合解決してみる</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マージツール</a:t>
            </a:r>
            <a:r>
              <a:rPr kumimoji="1" lang="en-US" altLang="ja-JP"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競合の編集を選択すると</a:t>
            </a:r>
            <a:r>
              <a:rPr kumimoji="1" lang="en-US" altLang="ja-JP" sz="2400" dirty="0">
                <a:latin typeface="メイリオ" panose="020B0604030504040204" pitchFamily="50" charset="-128"/>
                <a:ea typeface="メイリオ" panose="020B0604030504040204" pitchFamily="50" charset="-128"/>
              </a:rPr>
              <a:t>…</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で、こんなウィンドウが出てくるんですが、正直「こちら側あちら側」という表記がわかりづらくて本気ではっ倒しそうになりますが今回の場合は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こんな感じです。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左があちらで右がこちらを</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表しています。これを行ごと</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に選択していくことで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いいと</a:t>
            </a:r>
            <a:r>
              <a:rPr kumimoji="1" lang="ja-JP" altLang="en-US" sz="2400" dirty="0" err="1">
                <a:latin typeface="メイリオ" panose="020B0604030504040204" pitchFamily="50" charset="-128"/>
                <a:ea typeface="メイリオ" panose="020B0604030504040204" pitchFamily="50" charset="-128"/>
              </a:rPr>
              <a:t>こどりを</a:t>
            </a:r>
            <a:r>
              <a:rPr kumimoji="1" lang="ja-JP" altLang="en-US" sz="2400" dirty="0">
                <a:latin typeface="メイリオ" panose="020B0604030504040204" pitchFamily="50" charset="-128"/>
                <a:ea typeface="メイリオ" panose="020B0604030504040204" pitchFamily="50" charset="-128"/>
              </a:rPr>
              <a:t>していきます。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正直かなり面倒です。</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UI</a:t>
            </a:r>
            <a:r>
              <a:rPr kumimoji="1" lang="ja-JP" altLang="en-US" sz="2400" dirty="0">
                <a:latin typeface="メイリオ" panose="020B0604030504040204" pitchFamily="50" charset="-128"/>
                <a:ea typeface="メイリオ" panose="020B0604030504040204" pitchFamily="50" charset="-128"/>
              </a:rPr>
              <a:t>がわかりづらいですし、本気でどうにかならんかと思います。ともかくこれで競合を解決していきます。まぁそのうち慣れます。</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4866005" y="1264921"/>
            <a:ext cx="4958715" cy="1317414"/>
          </a:xfrm>
          <a:prstGeom prst="rect">
            <a:avLst/>
          </a:prstGeom>
        </p:spPr>
      </p:pic>
      <p:pic>
        <p:nvPicPr>
          <p:cNvPr id="4" name="図 3"/>
          <p:cNvPicPr>
            <a:picLocks noChangeAspect="1"/>
          </p:cNvPicPr>
          <p:nvPr/>
        </p:nvPicPr>
        <p:blipFill>
          <a:blip r:embed="rId3"/>
          <a:stretch>
            <a:fillRect/>
          </a:stretch>
        </p:blipFill>
        <p:spPr>
          <a:xfrm>
            <a:off x="5506720" y="3488635"/>
            <a:ext cx="5273040" cy="2346155"/>
          </a:xfrm>
          <a:prstGeom prst="rect">
            <a:avLst/>
          </a:prstGeom>
        </p:spPr>
      </p:pic>
    </p:spTree>
    <p:extLst>
      <p:ext uri="{BB962C8B-B14F-4D97-AF65-F5344CB8AC3E}">
        <p14:creationId xmlns:p14="http://schemas.microsoft.com/office/powerpoint/2010/main" val="151205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ja-JP" altLang="en-US" dirty="0">
                <a:latin typeface="メイリオ" panose="020B0604030504040204" pitchFamily="50" charset="-128"/>
                <a:ea typeface="メイリオ" panose="020B0604030504040204" pitchFamily="50" charset="-128"/>
              </a:rPr>
              <a:t>編集をなかった事にする</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a:t>
            </a:r>
            <a:r>
              <a:rPr kumimoji="1" lang="en-US" altLang="ja-JP" dirty="0">
                <a:latin typeface="メイリオ" panose="020B0604030504040204" pitchFamily="50" charset="-128"/>
                <a:ea typeface="メイリオ" panose="020B0604030504040204" pitchFamily="50" charset="-128"/>
              </a:rPr>
              <a:t> revert)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例えばファイルを変更しようとしてて色々といじくりまわした結果、これはコミットしたくない、手元のファイルの編集をなかった事にして、サーバにあるものに戻したい。とします。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その場合の解決方法もいろいろとあるのですが、手っ取り早い方法としては「元に戻す</a:t>
            </a:r>
            <a:r>
              <a:rPr kumimoji="1" lang="en-US" altLang="ja-JP" sz="2400" dirty="0">
                <a:latin typeface="メイリオ" panose="020B0604030504040204" pitchFamily="50" charset="-128"/>
                <a:ea typeface="メイリオ" panose="020B0604030504040204" pitchFamily="50" charset="-128"/>
              </a:rPr>
              <a:t>(revert)</a:t>
            </a:r>
            <a:r>
              <a:rPr kumimoji="1" lang="ja-JP" altLang="en-US" sz="2400" dirty="0">
                <a:latin typeface="メイリオ" panose="020B0604030504040204" pitchFamily="50" charset="-128"/>
                <a:ea typeface="メイリオ" panose="020B0604030504040204" pitchFamily="50" charset="-128"/>
              </a:rPr>
              <a:t>」があります。例えばファイルを編集すると前にも言ったようにアイコンが！の状態になります。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これはサーバとの相違があるということです。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ここでこのファイル上で右クリックをし</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→変更の取り消しを行い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これで今までの作業はなかった事になります。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err="1">
                <a:latin typeface="メイリオ" panose="020B0604030504040204" pitchFamily="50" charset="-128"/>
                <a:ea typeface="メイリオ" panose="020B0604030504040204" pitchFamily="50" charset="-128"/>
              </a:rPr>
              <a:t>TortoiseGit</a:t>
            </a:r>
            <a:r>
              <a:rPr kumimoji="1" lang="ja-JP" altLang="en-US" sz="2400" dirty="0">
                <a:latin typeface="メイリオ" panose="020B0604030504040204" pitchFamily="50" charset="-128"/>
                <a:ea typeface="メイリオ" panose="020B0604030504040204" pitchFamily="50" charset="-128"/>
              </a:rPr>
              <a:t>の初歩の操作としては以上がわかって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いれば何とかなるでしょう。あとはググって下さ</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い。次は</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の説明をします。</a:t>
            </a:r>
            <a:endParaRPr kumimoji="1" lang="en-US" altLang="ja-JP" sz="2400"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2"/>
          <a:stretch>
            <a:fillRect/>
          </a:stretch>
        </p:blipFill>
        <p:spPr>
          <a:xfrm>
            <a:off x="7400925" y="3355961"/>
            <a:ext cx="1047750" cy="866775"/>
          </a:xfrm>
          <a:prstGeom prst="rect">
            <a:avLst/>
          </a:prstGeom>
        </p:spPr>
      </p:pic>
      <p:pic>
        <p:nvPicPr>
          <p:cNvPr id="6" name="図 5"/>
          <p:cNvPicPr>
            <a:picLocks noChangeAspect="1"/>
          </p:cNvPicPr>
          <p:nvPr/>
        </p:nvPicPr>
        <p:blipFill>
          <a:blip r:embed="rId3"/>
          <a:stretch>
            <a:fillRect/>
          </a:stretch>
        </p:blipFill>
        <p:spPr>
          <a:xfrm>
            <a:off x="685800" y="4753373"/>
            <a:ext cx="3799841" cy="2008339"/>
          </a:xfrm>
          <a:prstGeom prst="rect">
            <a:avLst/>
          </a:prstGeom>
        </p:spPr>
      </p:pic>
    </p:spTree>
    <p:extLst>
      <p:ext uri="{BB962C8B-B14F-4D97-AF65-F5344CB8AC3E}">
        <p14:creationId xmlns:p14="http://schemas.microsoft.com/office/powerpoint/2010/main" val="57543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GitHub</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a:t>GitHub</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227735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215874"/>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とは何</a:t>
            </a:r>
            <a:r>
              <a:rPr kumimoji="1" lang="ja-JP" altLang="en-US" dirty="0" err="1">
                <a:latin typeface="メイリオ" panose="020B0604030504040204" pitchFamily="50" charset="-128"/>
                <a:ea typeface="メイリオ" panose="020B0604030504040204" pitchFamily="50" charset="-128"/>
              </a:rPr>
              <a:t>ぞえ</a:t>
            </a:r>
            <a:r>
              <a:rPr kumimoji="1" lang="ja-JP" altLang="en-US"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1264920"/>
            <a:ext cx="10820400" cy="5593080"/>
          </a:xfrm>
        </p:spPr>
        <p:txBody>
          <a:bodyPr>
            <a:noAutofit/>
          </a:bodyPr>
          <a:lstStyle/>
          <a:p>
            <a:r>
              <a:rPr kumimoji="1" lang="ja-JP" altLang="en-US" sz="2400" dirty="0">
                <a:latin typeface="メイリオ" panose="020B0604030504040204" pitchFamily="50" charset="-128"/>
                <a:ea typeface="メイリオ" panose="020B0604030504040204" pitchFamily="50" charset="-128"/>
              </a:rPr>
              <a:t>実はここからが本題です。皆さんの単位、評価にかかわることですから。</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さて、皆さんもエンジニアの端くれならば、内容は知らずとも「</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」の名前は耳にしたことがあるのではないでしょうか？さすがに初耳って</a:t>
            </a:r>
            <a:r>
              <a:rPr kumimoji="1" lang="ja-JP" altLang="en-US" sz="2400" dirty="0" err="1">
                <a:latin typeface="メイリオ" panose="020B0604030504040204" pitchFamily="50" charset="-128"/>
                <a:ea typeface="メイリオ" panose="020B0604030504040204" pitchFamily="50" charset="-128"/>
              </a:rPr>
              <a:t>ん</a:t>
            </a:r>
            <a:r>
              <a:rPr kumimoji="1" lang="ja-JP" altLang="en-US" sz="2400" dirty="0">
                <a:latin typeface="メイリオ" panose="020B0604030504040204" pitchFamily="50" charset="-128"/>
                <a:ea typeface="メイリオ" panose="020B0604030504040204" pitchFamily="50" charset="-128"/>
              </a:rPr>
              <a:t>なら興味がなさすぎです。悔い改めて、どうぞ。といいたいところですが単位の為に簡単に言うと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ここまで紹介してきた</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をサーバ上で運用したい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チーム共有、進捗管理、ローカルではなくどこの</a:t>
            </a:r>
            <a:r>
              <a:rPr kumimoji="1" lang="en-US" altLang="ja-JP" sz="2400" dirty="0">
                <a:latin typeface="メイリオ" panose="020B0604030504040204" pitchFamily="50" charset="-128"/>
                <a:ea typeface="メイリオ" panose="020B0604030504040204" pitchFamily="50" charset="-128"/>
              </a:rPr>
              <a:t>PC</a:t>
            </a:r>
            <a:r>
              <a:rPr kumimoji="1" lang="ja-JP" altLang="en-US" sz="2400" dirty="0">
                <a:latin typeface="メイリオ" panose="020B0604030504040204" pitchFamily="50" charset="-128"/>
                <a:ea typeface="メイリオ" panose="020B0604030504040204" pitchFamily="50" charset="-128"/>
              </a:rPr>
              <a:t>からでもプロジェクトを進めたい</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でもサーバなんて</a:t>
            </a:r>
            <a:r>
              <a:rPr kumimoji="1" lang="ja-JP" altLang="en-US" sz="2400" dirty="0" err="1">
                <a:latin typeface="メイリオ" panose="020B0604030504040204" pitchFamily="50" charset="-128"/>
                <a:ea typeface="メイリオ" panose="020B0604030504040204" pitchFamily="50" charset="-128"/>
              </a:rPr>
              <a:t>立てるの</a:t>
            </a:r>
            <a:r>
              <a:rPr kumimoji="1" lang="ja-JP" altLang="en-US" sz="2400" dirty="0">
                <a:latin typeface="メイリオ" panose="020B0604030504040204" pitchFamily="50" charset="-128"/>
                <a:ea typeface="メイリオ" panose="020B0604030504040204" pitchFamily="50" charset="-128"/>
              </a:rPr>
              <a:t>面倒だしそもそもお金もかかる。どっかにタダで使える</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リポジトリサーバー欲しいな～俺も</a:t>
            </a:r>
            <a:r>
              <a:rPr kumimoji="1" lang="ja-JP" altLang="en-US" sz="2400" dirty="0" err="1">
                <a:latin typeface="メイリオ" panose="020B0604030504040204" pitchFamily="50" charset="-128"/>
                <a:ea typeface="メイリオ" panose="020B0604030504040204" pitchFamily="50" charset="-128"/>
              </a:rPr>
              <a:t>な</a:t>
            </a:r>
            <a:r>
              <a:rPr kumimoji="1" lang="ja-JP" altLang="en-US" sz="2400" dirty="0">
                <a:latin typeface="メイリオ" panose="020B0604030504040204" pitchFamily="50" charset="-128"/>
                <a:ea typeface="メイリオ" panose="020B0604030504040204" pitchFamily="50" charset="-128"/>
              </a:rPr>
              <a:t>～。</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それが、あるんです。太っ腹ですねえ～不思議ですねえ～。それが</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err="1">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(DevOps</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err="1">
                <a:latin typeface="メイリオ" panose="020B0604030504040204" pitchFamily="50" charset="-128"/>
                <a:ea typeface="メイリオ" panose="020B0604030504040204" pitchFamily="50" charset="-128"/>
              </a:rPr>
              <a:t>BitBucket</a:t>
            </a:r>
            <a:r>
              <a:rPr kumimoji="1" lang="ja-JP" altLang="en-US" sz="2400" dirty="0">
                <a:latin typeface="メイリオ" panose="020B0604030504040204" pitchFamily="50" charset="-128"/>
                <a:ea typeface="メイリオ" panose="020B0604030504040204" pitchFamily="50" charset="-128"/>
              </a:rPr>
              <a:t>もあるけどまずは</a:t>
            </a:r>
            <a:r>
              <a:rPr kumimoji="1" lang="en-US" altLang="ja-JP" sz="2400" dirty="0">
                <a:latin typeface="メイリオ" panose="020B0604030504040204" pitchFamily="50" charset="-128"/>
                <a:ea typeface="メイリオ" panose="020B0604030504040204" pitchFamily="50" charset="-128"/>
              </a:rPr>
              <a:t>GitHub)</a:t>
            </a:r>
          </a:p>
          <a:p>
            <a:r>
              <a:rPr kumimoji="1" lang="ja-JP" altLang="en-US" sz="2400" dirty="0">
                <a:latin typeface="メイリオ" panose="020B0604030504040204" pitchFamily="50" charset="-128"/>
                <a:ea typeface="メイリオ" panose="020B0604030504040204" pitchFamily="50" charset="-128"/>
              </a:rPr>
              <a:t>まずは </a:t>
            </a:r>
            <a:r>
              <a:rPr kumimoji="1" lang="en-US" altLang="ja-JP" sz="2400" dirty="0">
                <a:latin typeface="メイリオ" panose="020B0604030504040204" pitchFamily="50" charset="-128"/>
                <a:ea typeface="メイリオ" panose="020B0604030504040204" pitchFamily="50" charset="-128"/>
                <a:hlinkClick r:id="rId2"/>
              </a:rPr>
              <a:t>https://github.com/join</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にアクセスしてください。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69638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アカウントを作成</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968356"/>
            <a:ext cx="1082040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既にアカウントを持っている人はこの項目は必要ありません。アカウントを持ってない人はこういう画面が出ると思います。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全部英語だけど気にするな。プログラマの世界なんてそんなもんだ。</a:t>
            </a:r>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229233" y="1791783"/>
            <a:ext cx="5402980" cy="4530449"/>
          </a:xfrm>
          <a:prstGeom prst="rect">
            <a:avLst/>
          </a:prstGeom>
        </p:spPr>
      </p:pic>
      <p:pic>
        <p:nvPicPr>
          <p:cNvPr id="1026" name="Picture 2" descr="気にするな! (きにするな)とは【ピクシブ百科事典】"/>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233" y="4275438"/>
            <a:ext cx="2221857" cy="222185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807048" y="2454187"/>
            <a:ext cx="226215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新規アカウント登録</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p:cNvSpPr txBox="1"/>
          <p:nvPr/>
        </p:nvSpPr>
        <p:spPr>
          <a:xfrm>
            <a:off x="8008875" y="2906736"/>
            <a:ext cx="3653564"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ユーザー</a:t>
            </a:r>
            <a:r>
              <a:rPr lang="en-US" altLang="ja-JP" dirty="0">
                <a:solidFill>
                  <a:srgbClr val="FF0000"/>
                </a:solidFill>
                <a:latin typeface="メイリオ" panose="020B0604030504040204" pitchFamily="50" charset="-128"/>
                <a:ea typeface="メイリオ" panose="020B0604030504040204" pitchFamily="50" charset="-128"/>
              </a:rPr>
              <a:t>ID</a:t>
            </a:r>
            <a:r>
              <a:rPr lang="ja-JP" altLang="en-US" dirty="0">
                <a:solidFill>
                  <a:srgbClr val="FF0000"/>
                </a:solidFill>
                <a:latin typeface="メイリオ" panose="020B0604030504040204" pitchFamily="50" charset="-128"/>
                <a:ea typeface="メイリオ" panose="020B0604030504040204" pitchFamily="50" charset="-128"/>
              </a:rPr>
              <a:t>入れろ</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必須で自由に</a:t>
            </a:r>
            <a:r>
              <a:rPr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8008875" y="3361188"/>
            <a:ext cx="3185487"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有効なメールアドレス入れろ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8008875" y="3813737"/>
            <a:ext cx="2031325"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パスワード入れろ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8008874" y="4300990"/>
            <a:ext cx="3517310" cy="923330"/>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チェックはご自由に</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アップデート通知だけどどうせ</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読まないと思うよ</a:t>
            </a:r>
            <a:r>
              <a:rPr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997378" y="6008010"/>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押せ</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っ！</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7997378" y="5386366"/>
            <a:ext cx="3877985"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クリックで人間かどうかのチェック</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cxnSp>
        <p:nvCxnSpPr>
          <p:cNvPr id="6" name="直線矢印コネクタ 5"/>
          <p:cNvCxnSpPr/>
          <p:nvPr/>
        </p:nvCxnSpPr>
        <p:spPr>
          <a:xfrm flipH="1" flipV="1">
            <a:off x="7076303" y="3095499"/>
            <a:ext cx="921075" cy="220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1"/>
          </p:cNvCxnSpPr>
          <p:nvPr/>
        </p:nvCxnSpPr>
        <p:spPr>
          <a:xfrm flipH="1" flipV="1">
            <a:off x="7002163" y="3438114"/>
            <a:ext cx="1006712" cy="107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0" idx="1"/>
          </p:cNvCxnSpPr>
          <p:nvPr/>
        </p:nvCxnSpPr>
        <p:spPr>
          <a:xfrm flipH="1" flipV="1">
            <a:off x="7076303" y="3787405"/>
            <a:ext cx="932572" cy="2109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1" idx="1"/>
          </p:cNvCxnSpPr>
          <p:nvPr/>
        </p:nvCxnSpPr>
        <p:spPr>
          <a:xfrm flipH="1" flipV="1">
            <a:off x="4799754" y="4300990"/>
            <a:ext cx="3209120" cy="461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13" idx="1"/>
          </p:cNvCxnSpPr>
          <p:nvPr/>
        </p:nvCxnSpPr>
        <p:spPr>
          <a:xfrm flipH="1" flipV="1">
            <a:off x="5954862" y="5231095"/>
            <a:ext cx="2042516" cy="3399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12" idx="1"/>
          </p:cNvCxnSpPr>
          <p:nvPr/>
        </p:nvCxnSpPr>
        <p:spPr>
          <a:xfrm flipH="1" flipV="1">
            <a:off x="7002162" y="6108701"/>
            <a:ext cx="995216" cy="83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59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905646" y="1964641"/>
            <a:ext cx="6681557" cy="3162426"/>
          </a:xfrm>
          <a:prstGeom prst="rect">
            <a:avLst/>
          </a:prstGeom>
        </p:spPr>
      </p:pic>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アカウント例</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685800" y="968356"/>
            <a:ext cx="1082040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基本的に１名につき１つしかアカウントは作れません。</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このため、既にどこかで作ってる人の場合はエラーが出ますので注意。</a:t>
            </a:r>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パスワードは</a:t>
            </a:r>
            <a:r>
              <a:rPr kumimoji="1" lang="en-US" altLang="ja-JP" sz="2400" dirty="0">
                <a:latin typeface="メイリオ" panose="020B0604030504040204" pitchFamily="50" charset="-128"/>
                <a:ea typeface="メイリオ" panose="020B0604030504040204" pitchFamily="50" charset="-128"/>
              </a:rPr>
              <a:t>Chrome</a:t>
            </a:r>
            <a:r>
              <a:rPr kumimoji="1" lang="ja-JP" altLang="en-US" sz="2400" dirty="0">
                <a:latin typeface="メイリオ" panose="020B0604030504040204" pitchFamily="50" charset="-128"/>
                <a:ea typeface="メイリオ" panose="020B0604030504040204" pitchFamily="50" charset="-128"/>
              </a:rPr>
              <a:t>を使っている、かつ</a:t>
            </a:r>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アカウントを持っている場合は自動生成でも構いません。構いませんがその場合は</a:t>
            </a:r>
            <a:r>
              <a:rPr kumimoji="1" lang="en-US" altLang="ja-JP" sz="2400" dirty="0">
                <a:latin typeface="メイリオ" panose="020B0604030504040204" pitchFamily="50" charset="-128"/>
                <a:ea typeface="メイリオ" panose="020B0604030504040204" pitchFamily="50" charset="-128"/>
              </a:rPr>
              <a:t>Google</a:t>
            </a:r>
            <a:r>
              <a:rPr kumimoji="1" lang="ja-JP" altLang="en-US" sz="2400" dirty="0">
                <a:latin typeface="メイリオ" panose="020B0604030504040204" pitchFamily="50" charset="-128"/>
                <a:ea typeface="メイリオ" panose="020B0604030504040204" pitchFamily="50" charset="-128"/>
              </a:rPr>
              <a:t>アカウント忘れると死にます</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そこはご自由に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err="1">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p:cNvSpPr txBox="1"/>
          <p:nvPr/>
        </p:nvSpPr>
        <p:spPr>
          <a:xfrm>
            <a:off x="7841245" y="2373164"/>
            <a:ext cx="2989921"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他人とかぶらないユーザ</a:t>
            </a:r>
            <a:r>
              <a:rPr lang="en-US" altLang="ja-JP" dirty="0">
                <a:solidFill>
                  <a:srgbClr val="FF0000"/>
                </a:solidFill>
                <a:latin typeface="メイリオ" panose="020B0604030504040204" pitchFamily="50" charset="-128"/>
                <a:ea typeface="メイリオ" panose="020B0604030504040204" pitchFamily="50" charset="-128"/>
              </a:rPr>
              <a:t>ID</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p:cNvSpPr txBox="1"/>
          <p:nvPr/>
        </p:nvSpPr>
        <p:spPr>
          <a:xfrm>
            <a:off x="7596870" y="2953950"/>
            <a:ext cx="3725700" cy="1200329"/>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登録済みのメールアドレスは</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使えません。</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en-US" altLang="ja-JP" dirty="0">
                <a:solidFill>
                  <a:srgbClr val="FF0000"/>
                </a:solidFill>
                <a:latin typeface="メイリオ" panose="020B0604030504040204" pitchFamily="50" charset="-128"/>
                <a:ea typeface="メイリオ" panose="020B0604030504040204" pitchFamily="50" charset="-128"/>
              </a:rPr>
              <a:t>GitHub</a:t>
            </a:r>
            <a:r>
              <a:rPr lang="ja-JP" altLang="en-US" dirty="0">
                <a:solidFill>
                  <a:srgbClr val="FF0000"/>
                </a:solidFill>
                <a:latin typeface="メイリオ" panose="020B0604030504040204" pitchFamily="50" charset="-128"/>
                <a:ea typeface="メイリオ" panose="020B0604030504040204" pitchFamily="50" charset="-128"/>
              </a:rPr>
              <a:t>に使ったことないメアドを</a:t>
            </a:r>
            <a:r>
              <a:rPr lang="en-US" altLang="ja-JP" dirty="0">
                <a:solidFill>
                  <a:srgbClr val="FF0000"/>
                </a:solidFill>
                <a:latin typeface="メイリオ" panose="020B0604030504040204" pitchFamily="50" charset="-128"/>
                <a:ea typeface="メイリオ" panose="020B0604030504040204" pitchFamily="50" charset="-128"/>
              </a:rPr>
              <a:t/>
            </a:r>
            <a:br>
              <a:rPr lang="en-US" altLang="ja-JP" dirty="0">
                <a:solidFill>
                  <a:srgbClr val="FF0000"/>
                </a:solidFill>
                <a:latin typeface="メイリオ" panose="020B0604030504040204" pitchFamily="50" charset="-128"/>
                <a:ea typeface="メイリオ" panose="020B0604030504040204" pitchFamily="50" charset="-128"/>
              </a:rPr>
            </a:br>
            <a:r>
              <a:rPr lang="ja-JP" altLang="en-US" dirty="0">
                <a:solidFill>
                  <a:srgbClr val="FF0000"/>
                </a:solidFill>
                <a:latin typeface="メイリオ" panose="020B0604030504040204" pitchFamily="50" charset="-128"/>
                <a:ea typeface="メイリオ" panose="020B0604030504040204" pitchFamily="50" charset="-128"/>
              </a:rPr>
              <a:t>入れてください。</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1" name="テキスト ボックス 10"/>
          <p:cNvSpPr txBox="1"/>
          <p:nvPr/>
        </p:nvSpPr>
        <p:spPr>
          <a:xfrm>
            <a:off x="7499770" y="4388657"/>
            <a:ext cx="3416320" cy="923330"/>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15</a:t>
            </a:r>
            <a:r>
              <a:rPr lang="ja-JP" altLang="en-US" dirty="0">
                <a:solidFill>
                  <a:srgbClr val="FF0000"/>
                </a:solidFill>
                <a:latin typeface="メイリオ" panose="020B0604030504040204" pitchFamily="50" charset="-128"/>
                <a:ea typeface="メイリオ" panose="020B0604030504040204" pitchFamily="50" charset="-128"/>
              </a:rPr>
              <a:t>文字以上　もしくは</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・８文字以上で小文字と数字の</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　</a:t>
            </a:r>
            <a:r>
              <a:rPr kumimoji="1" lang="ja-JP" altLang="en-US" dirty="0">
                <a:solidFill>
                  <a:srgbClr val="FF0000"/>
                </a:solidFill>
                <a:latin typeface="メイリオ" panose="020B0604030504040204" pitchFamily="50" charset="-128"/>
                <a:ea typeface="メイリオ" panose="020B0604030504040204" pitchFamily="50" charset="-128"/>
              </a:rPr>
              <a:t>組み合わせ</a:t>
            </a:r>
          </a:p>
        </p:txBody>
      </p:sp>
      <p:cxnSp>
        <p:nvCxnSpPr>
          <p:cNvPr id="6" name="直線矢印コネクタ 5"/>
          <p:cNvCxnSpPr>
            <a:stCxn id="4" idx="1"/>
          </p:cNvCxnSpPr>
          <p:nvPr/>
        </p:nvCxnSpPr>
        <p:spPr>
          <a:xfrm flipH="1" flipV="1">
            <a:off x="2380735" y="2500438"/>
            <a:ext cx="5460510" cy="573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9" idx="1"/>
          </p:cNvCxnSpPr>
          <p:nvPr/>
        </p:nvCxnSpPr>
        <p:spPr>
          <a:xfrm flipH="1" flipV="1">
            <a:off x="3077418" y="3500245"/>
            <a:ext cx="4519452" cy="53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1" idx="1"/>
          </p:cNvCxnSpPr>
          <p:nvPr/>
        </p:nvCxnSpPr>
        <p:spPr>
          <a:xfrm flipH="1" flipV="1">
            <a:off x="3556000" y="4388657"/>
            <a:ext cx="3943770" cy="4616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20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アカウントを新規に作ったら</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こんな画面になっていると思います。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You don’t have any project yet(</a:t>
            </a:r>
            <a:r>
              <a:rPr kumimoji="1" lang="ja-JP" altLang="en-US" sz="2400" dirty="0">
                <a:latin typeface="メイリオ" panose="020B0604030504040204" pitchFamily="50" charset="-128"/>
                <a:ea typeface="メイリオ" panose="020B0604030504040204" pitchFamily="50" charset="-128"/>
              </a:rPr>
              <a:t>まだプロジェクトが１個もありません</a:t>
            </a:r>
            <a:r>
              <a:rPr kumimoji="1" lang="en-US" altLang="ja-JP" sz="2400" dirty="0">
                <a:latin typeface="メイリオ" panose="020B0604030504040204" pitchFamily="50" charset="-128"/>
                <a:ea typeface="メイリオ" panose="020B0604030504040204" pitchFamily="50" charset="-128"/>
              </a:rPr>
              <a:t>)</a:t>
            </a:r>
          </a:p>
          <a:p>
            <a:r>
              <a:rPr kumimoji="1" lang="ja-JP" altLang="en-US" sz="2400" dirty="0">
                <a:latin typeface="メイリオ" panose="020B0604030504040204" pitchFamily="50" charset="-128"/>
                <a:ea typeface="メイリオ" panose="020B0604030504040204" pitchFamily="50" charset="-128"/>
              </a:rPr>
              <a:t>そらそうよね、作ってないもん。さぁ、ここからです。皆さんには各課題があると思います。チーム制作？個人制作？どうでもいいわ。最終的にどうするかまでは君ら任せなのでまず新規プロジェクトを作りましょう</a:t>
            </a:r>
            <a:r>
              <a:rPr kumimoji="1" lang="en-US" altLang="ja-JP" sz="2400" dirty="0">
                <a:latin typeface="メイリオ" panose="020B0604030504040204" pitchFamily="50" charset="-128"/>
                <a:ea typeface="メイリオ" panose="020B0604030504040204" pitchFamily="50" charset="-128"/>
              </a:rPr>
              <a:t>(New Project)</a:t>
            </a:r>
          </a:p>
        </p:txBody>
      </p:sp>
      <p:pic>
        <p:nvPicPr>
          <p:cNvPr id="3" name="図 2"/>
          <p:cNvPicPr>
            <a:picLocks noChangeAspect="1"/>
          </p:cNvPicPr>
          <p:nvPr/>
        </p:nvPicPr>
        <p:blipFill>
          <a:blip r:embed="rId2"/>
          <a:stretch>
            <a:fillRect/>
          </a:stretch>
        </p:blipFill>
        <p:spPr>
          <a:xfrm>
            <a:off x="2718911" y="1514497"/>
            <a:ext cx="6754178" cy="3416820"/>
          </a:xfrm>
          <a:prstGeom prst="rect">
            <a:avLst/>
          </a:prstGeom>
        </p:spPr>
      </p:pic>
    </p:spTree>
    <p:extLst>
      <p:ext uri="{BB962C8B-B14F-4D97-AF65-F5344CB8AC3E}">
        <p14:creationId xmlns:p14="http://schemas.microsoft.com/office/powerpoint/2010/main" val="392223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66800" y="0"/>
            <a:ext cx="10058400" cy="1371600"/>
          </a:xfrm>
        </p:spPr>
        <p:txBody>
          <a:bodyPr/>
          <a:lstStyle/>
          <a:p>
            <a:r>
              <a:rPr kumimoji="1" lang="ja-JP" altLang="en-US" dirty="0">
                <a:latin typeface="メイリオ" panose="020B0604030504040204" pitchFamily="50" charset="-128"/>
                <a:ea typeface="メイリオ" panose="020B0604030504040204" pitchFamily="50" charset="-128"/>
              </a:rPr>
              <a:t>試しに</a:t>
            </a:r>
            <a:r>
              <a:rPr kumimoji="1" lang="en-US" altLang="ja-JP" dirty="0" err="1">
                <a:latin typeface="メイリオ" panose="020B0604030504040204" pitchFamily="50" charset="-128"/>
                <a:ea typeface="メイリオ" panose="020B0604030504040204" pitchFamily="50" charset="-128"/>
              </a:rPr>
              <a:t>TestProject</a:t>
            </a:r>
            <a:r>
              <a:rPr kumimoji="1" lang="ja-JP" altLang="en-US" dirty="0">
                <a:latin typeface="メイリオ" panose="020B0604030504040204" pitchFamily="50" charset="-128"/>
                <a:ea typeface="メイリオ" panose="020B0604030504040204" pitchFamily="50" charset="-128"/>
              </a:rPr>
              <a:t>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en-US" altLang="ja-JP" sz="2400" dirty="0" err="1">
                <a:latin typeface="メイリオ" panose="020B0604030504040204" pitchFamily="50" charset="-128"/>
                <a:ea typeface="メイリオ" panose="020B0604030504040204" pitchFamily="50" charset="-128"/>
              </a:rPr>
              <a:t>NewProject</a:t>
            </a:r>
            <a:r>
              <a:rPr kumimoji="1" lang="ja-JP" altLang="en-US" sz="2400" dirty="0" err="1">
                <a:latin typeface="メイリオ" panose="020B0604030504040204" pitchFamily="50" charset="-128"/>
                <a:ea typeface="メイリオ" panose="020B0604030504040204" pitchFamily="50" charset="-128"/>
              </a:rPr>
              <a:t>を押</a:t>
            </a:r>
            <a:r>
              <a:rPr kumimoji="1" lang="ja-JP" altLang="en-US" sz="2400" dirty="0">
                <a:latin typeface="メイリオ" panose="020B0604030504040204" pitchFamily="50" charset="-128"/>
                <a:ea typeface="メイリオ" panose="020B0604030504040204" pitchFamily="50" charset="-128"/>
              </a:rPr>
              <a:t>すんだよあくしろよ。</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454342" y="1539845"/>
            <a:ext cx="2006225" cy="571488"/>
          </a:xfrm>
          <a:prstGeom prst="rect">
            <a:avLst/>
          </a:prstGeom>
        </p:spPr>
      </p:pic>
      <p:pic>
        <p:nvPicPr>
          <p:cNvPr id="3" name="図 2"/>
          <p:cNvPicPr>
            <a:picLocks noChangeAspect="1"/>
          </p:cNvPicPr>
          <p:nvPr/>
        </p:nvPicPr>
        <p:blipFill>
          <a:blip r:embed="rId3"/>
          <a:stretch>
            <a:fillRect/>
          </a:stretch>
        </p:blipFill>
        <p:spPr>
          <a:xfrm>
            <a:off x="6243647" y="968356"/>
            <a:ext cx="4881553" cy="4916630"/>
          </a:xfrm>
          <a:prstGeom prst="rect">
            <a:avLst/>
          </a:prstGeom>
        </p:spPr>
      </p:pic>
      <p:sp>
        <p:nvSpPr>
          <p:cNvPr id="14" name="テキスト ボックス 13"/>
          <p:cNvSpPr txBox="1"/>
          <p:nvPr/>
        </p:nvSpPr>
        <p:spPr>
          <a:xfrm>
            <a:off x="7789575" y="948061"/>
            <a:ext cx="249299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新規プロジェクト登録</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4653743" y="1572738"/>
            <a:ext cx="1800493"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プロジェクト名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553344" y="2342194"/>
            <a:ext cx="2262158"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プロジェクトの説明</a:t>
            </a:r>
          </a:p>
        </p:txBody>
      </p:sp>
      <p:sp>
        <p:nvSpPr>
          <p:cNvPr id="17" name="テキスト ボックス 16"/>
          <p:cNvSpPr txBox="1"/>
          <p:nvPr/>
        </p:nvSpPr>
        <p:spPr>
          <a:xfrm>
            <a:off x="4693921" y="3344453"/>
            <a:ext cx="156966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テンプレート</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2551614" y="2766117"/>
            <a:ext cx="1800493" cy="1477328"/>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色々あるが</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en-US" altLang="ja-JP" dirty="0">
                <a:solidFill>
                  <a:srgbClr val="FF0000"/>
                </a:solidFill>
                <a:latin typeface="メイリオ" panose="020B0604030504040204" pitchFamily="50" charset="-128"/>
                <a:ea typeface="メイリオ" panose="020B0604030504040204" pitchFamily="50" charset="-128"/>
              </a:rPr>
              <a:t>None</a:t>
            </a:r>
            <a:r>
              <a:rPr kumimoji="1" lang="ja-JP" altLang="en-US" dirty="0">
                <a:solidFill>
                  <a:srgbClr val="FF0000"/>
                </a:solidFill>
                <a:latin typeface="メイリオ" panose="020B0604030504040204" pitchFamily="50" charset="-128"/>
                <a:ea typeface="メイリオ" panose="020B0604030504040204" pitchFamily="50" charset="-128"/>
              </a:rPr>
              <a:t>で</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いい。</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使いこなせて</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からで構わない</a:t>
            </a:r>
            <a:endParaRPr kumimoji="1" lang="en-US" altLang="ja-JP" dirty="0">
              <a:solidFill>
                <a:srgbClr val="FF0000"/>
              </a:solidFill>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2835938" y="4744326"/>
            <a:ext cx="3618298" cy="646331"/>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リポジトリへのリンクを張る</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検索用のものだが</a:t>
            </a:r>
            <a:r>
              <a:rPr kumimoji="1" lang="ja-JP" altLang="en-US" dirty="0">
                <a:solidFill>
                  <a:srgbClr val="FF0000"/>
                </a:solidFill>
                <a:latin typeface="メイリオ" panose="020B0604030504040204" pitchFamily="50" charset="-128"/>
                <a:ea typeface="メイリオ" panose="020B0604030504040204" pitchFamily="50" charset="-128"/>
              </a:rPr>
              <a:t>今は必要ない</a:t>
            </a:r>
            <a:r>
              <a:rPr kumimoji="1" lang="en-US" altLang="ja-JP" dirty="0">
                <a:solidFill>
                  <a:srgbClr val="FF0000"/>
                </a:solidFill>
                <a:latin typeface="メイリオ" panose="020B0604030504040204" pitchFamily="50" charset="-128"/>
                <a:ea typeface="メイリオ" panose="020B0604030504040204" pitchFamily="50" charset="-128"/>
              </a:rPr>
              <a:t>)</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20" name="テキスト ボックス 19"/>
          <p:cNvSpPr txBox="1"/>
          <p:nvPr/>
        </p:nvSpPr>
        <p:spPr>
          <a:xfrm>
            <a:off x="9061929" y="3920279"/>
            <a:ext cx="2922595" cy="646331"/>
          </a:xfrm>
          <a:prstGeom prst="rect">
            <a:avLst/>
          </a:prstGeom>
          <a:noFill/>
        </p:spPr>
        <p:txBody>
          <a:bodyPr wrap="none" rtlCol="0">
            <a:spAutoFit/>
          </a:bodyPr>
          <a:lstStyle/>
          <a:p>
            <a:r>
              <a:rPr lang="en-US" altLang="ja-JP" dirty="0">
                <a:solidFill>
                  <a:srgbClr val="FF0000"/>
                </a:solidFill>
                <a:latin typeface="メイリオ" panose="020B0604030504040204" pitchFamily="50" charset="-128"/>
                <a:ea typeface="メイリオ" panose="020B0604030504040204" pitchFamily="50" charset="-128"/>
              </a:rPr>
              <a:t>public</a:t>
            </a:r>
            <a:r>
              <a:rPr lang="ja-JP" altLang="en-US" dirty="0">
                <a:solidFill>
                  <a:srgbClr val="FF0000"/>
                </a:solidFill>
                <a:latin typeface="メイリオ" panose="020B0604030504040204" pitchFamily="50" charset="-128"/>
                <a:ea typeface="メイリオ" panose="020B0604030504040204" pitchFamily="50" charset="-128"/>
              </a:rPr>
              <a:t>ならだれでも見れる</a:t>
            </a:r>
            <a:endParaRPr lang="en-US" altLang="ja-JP" dirty="0">
              <a:solidFill>
                <a:srgbClr val="FF0000"/>
              </a:solidFill>
              <a:latin typeface="メイリオ" panose="020B0604030504040204" pitchFamily="50" charset="-128"/>
              <a:ea typeface="メイリオ" panose="020B0604030504040204" pitchFamily="50" charset="-128"/>
            </a:endParaRPr>
          </a:p>
          <a:p>
            <a:r>
              <a:rPr kumimoji="1" lang="en-US" altLang="ja-JP" dirty="0">
                <a:solidFill>
                  <a:srgbClr val="FF0000"/>
                </a:solidFill>
                <a:latin typeface="メイリオ" panose="020B0604030504040204" pitchFamily="50" charset="-128"/>
                <a:ea typeface="メイリオ" panose="020B0604030504040204" pitchFamily="50" charset="-128"/>
              </a:rPr>
              <a:t>private</a:t>
            </a:r>
            <a:r>
              <a:rPr kumimoji="1" lang="ja-JP" altLang="en-US" dirty="0">
                <a:solidFill>
                  <a:srgbClr val="FF0000"/>
                </a:solidFill>
                <a:latin typeface="メイリオ" panose="020B0604030504040204" pitchFamily="50" charset="-128"/>
                <a:ea typeface="メイリオ" panose="020B0604030504040204" pitchFamily="50" charset="-128"/>
              </a:rPr>
              <a:t>なら非公開</a:t>
            </a:r>
          </a:p>
        </p:txBody>
      </p:sp>
      <p:pic>
        <p:nvPicPr>
          <p:cNvPr id="5" name="図 4"/>
          <p:cNvPicPr>
            <a:picLocks noChangeAspect="1"/>
          </p:cNvPicPr>
          <p:nvPr/>
        </p:nvPicPr>
        <p:blipFill>
          <a:blip r:embed="rId4"/>
          <a:stretch>
            <a:fillRect/>
          </a:stretch>
        </p:blipFill>
        <p:spPr>
          <a:xfrm>
            <a:off x="758788" y="2515173"/>
            <a:ext cx="1397331" cy="2107919"/>
          </a:xfrm>
          <a:prstGeom prst="rect">
            <a:avLst/>
          </a:prstGeom>
        </p:spPr>
      </p:pic>
      <p:cxnSp>
        <p:nvCxnSpPr>
          <p:cNvPr id="9" name="直線矢印コネクタ 8"/>
          <p:cNvCxnSpPr>
            <a:endCxn id="15" idx="1"/>
          </p:cNvCxnSpPr>
          <p:nvPr/>
        </p:nvCxnSpPr>
        <p:spPr>
          <a:xfrm flipV="1">
            <a:off x="2367737" y="1757404"/>
            <a:ext cx="228600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右中かっこ 9"/>
          <p:cNvSpPr/>
          <p:nvPr/>
        </p:nvSpPr>
        <p:spPr>
          <a:xfrm>
            <a:off x="2209800" y="2515173"/>
            <a:ext cx="400307" cy="21079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下カーブ矢印 10"/>
          <p:cNvSpPr/>
          <p:nvPr/>
        </p:nvSpPr>
        <p:spPr>
          <a:xfrm flipH="1">
            <a:off x="3589018" y="2910426"/>
            <a:ext cx="1290375" cy="480779"/>
          </a:xfrm>
          <a:prstGeom prst="curvedDownArrow">
            <a:avLst>
              <a:gd name="adj1" fmla="val 25000"/>
              <a:gd name="adj2" fmla="val 62781"/>
              <a:gd name="adj3" fmla="val 50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p:cNvSpPr txBox="1"/>
          <p:nvPr/>
        </p:nvSpPr>
        <p:spPr>
          <a:xfrm>
            <a:off x="5115408" y="5535949"/>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押せ</a:t>
            </a:r>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っ！</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1274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今回の話の流れ</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2103119"/>
            <a:ext cx="10058400" cy="4207245"/>
          </a:xfrm>
        </p:spPr>
        <p:txBody>
          <a:bodyPr>
            <a:normAutofit fontScale="92500" lnSpcReduction="10000"/>
          </a:bodyPr>
          <a:lstStyle/>
          <a:p>
            <a:r>
              <a:rPr kumimoji="1" lang="en-US" altLang="ja-JP" sz="2800" dirty="0" err="1" smtClean="0">
                <a:latin typeface="メイリオ" panose="020B0604030504040204" pitchFamily="50" charset="-128"/>
                <a:ea typeface="メイリオ" panose="020B0604030504040204" pitchFamily="50" charset="-128"/>
              </a:rPr>
              <a:t>Git</a:t>
            </a:r>
            <a:r>
              <a:rPr kumimoji="1" lang="ja-JP" altLang="en-US" sz="2800" dirty="0" smtClean="0">
                <a:latin typeface="メイリオ" panose="020B0604030504040204" pitchFamily="50" charset="-128"/>
                <a:ea typeface="メイリオ" panose="020B0604030504040204" pitchFamily="50" charset="-128"/>
              </a:rPr>
              <a:t>の概念と初歩を本当に軽く説明</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smtClean="0">
              <a:latin typeface="メイリオ" panose="020B0604030504040204" pitchFamily="50" charset="-128"/>
              <a:ea typeface="メイリオ" panose="020B0604030504040204" pitchFamily="50" charset="-128"/>
            </a:endParaRPr>
          </a:p>
          <a:p>
            <a:r>
              <a:rPr kumimoji="1" lang="en-US" altLang="ja-JP" sz="2800" dirty="0" smtClean="0">
                <a:latin typeface="メイリオ" panose="020B0604030504040204" pitchFamily="50" charset="-128"/>
                <a:ea typeface="メイリオ" panose="020B0604030504040204" pitchFamily="50" charset="-128"/>
              </a:rPr>
              <a:t>GitHub</a:t>
            </a:r>
            <a:r>
              <a:rPr kumimoji="1" lang="ja-JP" altLang="en-US" sz="2800" dirty="0" err="1" smtClean="0">
                <a:latin typeface="メイリオ" panose="020B0604030504040204" pitchFamily="50" charset="-128"/>
                <a:ea typeface="メイリオ" panose="020B0604030504040204" pitchFamily="50" charset="-128"/>
              </a:rPr>
              <a:t>への</a:t>
            </a:r>
            <a:r>
              <a:rPr kumimoji="1" lang="ja-JP" altLang="en-US" sz="2800" dirty="0" smtClean="0">
                <a:latin typeface="メイリオ" panose="020B0604030504040204" pitchFamily="50" charset="-128"/>
                <a:ea typeface="メイリオ" panose="020B0604030504040204" pitchFamily="50" charset="-128"/>
              </a:rPr>
              <a:t>登録</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err="1" smtClean="0">
                <a:latin typeface="メイリオ" panose="020B0604030504040204" pitchFamily="50" charset="-128"/>
                <a:ea typeface="メイリオ" panose="020B0604030504040204" pitchFamily="50" charset="-128"/>
              </a:rPr>
              <a:t>TortoiseGit</a:t>
            </a:r>
            <a:r>
              <a:rPr kumimoji="1" lang="ja-JP" altLang="en-US" sz="2800" dirty="0" smtClean="0">
                <a:latin typeface="メイリオ" panose="020B0604030504040204" pitchFamily="50" charset="-128"/>
                <a:ea typeface="メイリオ" panose="020B0604030504040204" pitchFamily="50" charset="-128"/>
              </a:rPr>
              <a:t>の紹介</a:t>
            </a:r>
            <a:r>
              <a:rPr kumimoji="1" lang="en-US" altLang="ja-JP" sz="2800" dirty="0" smtClean="0">
                <a:latin typeface="メイリオ" panose="020B0604030504040204" pitchFamily="50" charset="-128"/>
                <a:ea typeface="メイリオ" panose="020B0604030504040204" pitchFamily="50" charset="-128"/>
              </a:rPr>
              <a:t>(5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p>
          <a:p>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err="1" smtClean="0">
                <a:latin typeface="メイリオ" panose="020B0604030504040204" pitchFamily="50" charset="-128"/>
                <a:ea typeface="メイリオ" panose="020B0604030504040204" pitchFamily="50" charset="-128"/>
              </a:rPr>
              <a:t>TortoiseGit</a:t>
            </a:r>
            <a:r>
              <a:rPr kumimoji="1" lang="ja-JP" altLang="en-US" sz="2800" dirty="0" smtClean="0">
                <a:latin typeface="メイリオ" panose="020B0604030504040204" pitchFamily="50" charset="-128"/>
                <a:ea typeface="メイリオ" panose="020B0604030504040204" pitchFamily="50" charset="-128"/>
              </a:rPr>
              <a:t>を使って</a:t>
            </a:r>
            <a:r>
              <a:rPr kumimoji="1" lang="en-US" altLang="ja-JP" sz="2800" dirty="0" smtClean="0">
                <a:latin typeface="メイリオ" panose="020B0604030504040204" pitchFamily="50" charset="-128"/>
                <a:ea typeface="メイリオ" panose="020B0604030504040204" pitchFamily="50" charset="-128"/>
              </a:rPr>
              <a:t>GitHub</a:t>
            </a:r>
            <a:r>
              <a:rPr kumimoji="1" lang="ja-JP" altLang="en-US" sz="2800" dirty="0" smtClean="0">
                <a:latin typeface="メイリオ" panose="020B0604030504040204" pitchFamily="50" charset="-128"/>
                <a:ea typeface="メイリオ" panose="020B0604030504040204" pitchFamily="50" charset="-128"/>
              </a:rPr>
              <a:t>からのクローン、追加</a:t>
            </a:r>
            <a:r>
              <a:rPr kumimoji="1" lang="ja-JP" altLang="en-US" sz="2800" dirty="0">
                <a:latin typeface="メイリオ" panose="020B0604030504040204" pitchFamily="50" charset="-128"/>
                <a:ea typeface="メイリオ" panose="020B0604030504040204" pitchFamily="50" charset="-128"/>
              </a:rPr>
              <a:t>、</a:t>
            </a:r>
            <a:r>
              <a:rPr kumimoji="1" lang="ja-JP" altLang="en-US" sz="2800" dirty="0" smtClean="0">
                <a:latin typeface="メイリオ" panose="020B0604030504040204" pitchFamily="50" charset="-128"/>
                <a:ea typeface="メイリオ" panose="020B0604030504040204" pitchFamily="50" charset="-128"/>
              </a:rPr>
              <a:t>コミット、</a:t>
            </a:r>
            <a:r>
              <a:rPr kumimoji="1" lang="en-US" altLang="ja-JP" sz="2800" dirty="0" smtClean="0">
                <a:latin typeface="メイリオ" panose="020B0604030504040204" pitchFamily="50" charset="-128"/>
                <a:ea typeface="メイリオ" panose="020B0604030504040204" pitchFamily="50" charset="-128"/>
              </a:rPr>
              <a:t/>
            </a:r>
            <a:br>
              <a:rPr kumimoji="1" lang="en-US" altLang="ja-JP" sz="2800" dirty="0" smtClean="0">
                <a:latin typeface="メイリオ" panose="020B0604030504040204" pitchFamily="50" charset="-128"/>
                <a:ea typeface="メイリオ" panose="020B0604030504040204" pitchFamily="50" charset="-128"/>
              </a:rPr>
            </a:br>
            <a:r>
              <a:rPr kumimoji="1" lang="ja-JP" altLang="en-US" sz="2800" dirty="0" smtClean="0">
                <a:latin typeface="メイリオ" panose="020B0604030504040204" pitchFamily="50" charset="-128"/>
                <a:ea typeface="メイリオ" panose="020B0604030504040204" pitchFamily="50" charset="-128"/>
              </a:rPr>
              <a:t>プッシュ、プルのハンズオン</a:t>
            </a:r>
            <a:r>
              <a:rPr kumimoji="1" lang="en-US" altLang="ja-JP" sz="2800" dirty="0" smtClean="0">
                <a:latin typeface="メイリオ" panose="020B0604030504040204" pitchFamily="50" charset="-128"/>
                <a:ea typeface="メイリオ" panose="020B0604030504040204" pitchFamily="50" charset="-128"/>
              </a:rPr>
              <a:t>(15</a:t>
            </a:r>
            <a:r>
              <a:rPr kumimoji="1" lang="ja-JP" altLang="en-US" sz="2800" dirty="0" smtClean="0">
                <a:latin typeface="メイリオ" panose="020B0604030504040204" pitchFamily="50" charset="-128"/>
                <a:ea typeface="メイリオ" panose="020B0604030504040204" pitchFamily="50" charset="-128"/>
              </a:rPr>
              <a:t>分くらい</a:t>
            </a:r>
            <a:r>
              <a:rPr kumimoji="1" lang="en-US" altLang="ja-JP" sz="2800" dirty="0" smtClean="0">
                <a:latin typeface="メイリオ" panose="020B0604030504040204" pitchFamily="50" charset="-128"/>
                <a:ea typeface="メイリオ" panose="020B0604030504040204" pitchFamily="50" charset="-128"/>
              </a:rPr>
              <a:t>)</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4556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anim calcmode="lin" valueType="num">
                                      <p:cBhvr>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anim calcmode="lin" valueType="num">
                                      <p:cBhvr>
                                        <p:cTn id="2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anim calcmode="lin" valueType="num">
                                      <p:cBhvr>
                                        <p:cTn id="2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773215" y="523741"/>
            <a:ext cx="5989511" cy="6121439"/>
          </a:xfrm>
          <a:prstGeom prst="rect">
            <a:avLst/>
          </a:prstGeom>
        </p:spPr>
      </p:pic>
      <p:sp>
        <p:nvSpPr>
          <p:cNvPr id="2" name="タイトル 1"/>
          <p:cNvSpPr>
            <a:spLocks noGrp="1"/>
          </p:cNvSpPr>
          <p:nvPr>
            <p:ph type="title"/>
          </p:nvPr>
        </p:nvSpPr>
        <p:spPr>
          <a:xfrm>
            <a:off x="1066800" y="0"/>
            <a:ext cx="10058400" cy="1371600"/>
          </a:xfrm>
        </p:spPr>
        <p:txBody>
          <a:bodyPr/>
          <a:lstStyle/>
          <a:p>
            <a:r>
              <a:rPr kumimoji="1" lang="ja-JP" altLang="en-US" dirty="0">
                <a:latin typeface="メイリオ" panose="020B0604030504040204" pitchFamily="50" charset="-128"/>
                <a:ea typeface="メイリオ" panose="020B0604030504040204" pitchFamily="50" charset="-128"/>
              </a:rPr>
              <a:t>例：</a:t>
            </a:r>
            <a:r>
              <a:rPr kumimoji="1" lang="en-US" altLang="ja-JP" dirty="0" err="1">
                <a:latin typeface="メイリオ" panose="020B0604030504040204" pitchFamily="50" charset="-128"/>
                <a:ea typeface="メイリオ" panose="020B0604030504040204" pitchFamily="50" charset="-128"/>
              </a:rPr>
              <a:t>TestProject</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適当に作ります。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以上</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8895044" y="1272011"/>
            <a:ext cx="2893484" cy="369332"/>
          </a:xfrm>
          <a:prstGeom prst="rect">
            <a:avLst/>
          </a:prstGeom>
          <a:noFill/>
        </p:spPr>
        <p:txBody>
          <a:bodyPr wrap="none" rtlCol="0">
            <a:spAutoFit/>
          </a:bodyPr>
          <a:lstStyle/>
          <a:p>
            <a:r>
              <a:rPr lang="en-US" altLang="ja-JP" dirty="0" err="1">
                <a:latin typeface="メイリオ" panose="020B0604030504040204" pitchFamily="50" charset="-128"/>
                <a:ea typeface="メイリオ" panose="020B0604030504040204" pitchFamily="50" charset="-128"/>
              </a:rPr>
              <a:t>TestProjectForEducation</a:t>
            </a:r>
            <a:endParaRPr kumimoji="1" lang="ja-JP" altLang="en-US"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7799009" y="2036607"/>
            <a:ext cx="3963717" cy="923330"/>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テキトーな説明</a:t>
            </a:r>
            <a:r>
              <a:rPr lang="en-US" altLang="ja-JP" dirty="0">
                <a:latin typeface="メイリオ" panose="020B0604030504040204" pitchFamily="50" charset="-128"/>
                <a:ea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ゲーム作る場合はゲームのタイトルや、</a:t>
            </a:r>
            <a:r>
              <a:rPr kumimoji="1" lang="ja-JP" altLang="en-US" dirty="0">
                <a:latin typeface="メイリオ" panose="020B0604030504040204" pitchFamily="50" charset="-128"/>
                <a:ea typeface="メイリオ" panose="020B0604030504040204" pitchFamily="50" charset="-128"/>
              </a:rPr>
              <a:t>ゲームの概要を書いてれば</a:t>
            </a:r>
            <a:r>
              <a:rPr kumimoji="1" lang="en-US" altLang="ja-JP" dirty="0">
                <a:latin typeface="メイリオ" panose="020B0604030504040204" pitchFamily="50" charset="-128"/>
                <a:ea typeface="メイリオ" panose="020B0604030504040204" pitchFamily="50" charset="-128"/>
              </a:rPr>
              <a:t>OK</a:t>
            </a:r>
            <a:endParaRPr kumimoji="1" lang="ja-JP" altLang="en-US" dirty="0">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6931640" y="3584460"/>
            <a:ext cx="769763"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None</a:t>
            </a:r>
            <a:endParaRPr kumimoji="1" lang="ja-JP" altLang="en-US" dirty="0">
              <a:latin typeface="メイリオ" panose="020B0604030504040204" pitchFamily="50" charset="-128"/>
              <a:ea typeface="メイリオ" panose="020B0604030504040204" pitchFamily="50" charset="-128"/>
            </a:endParaRPr>
          </a:p>
        </p:txBody>
      </p:sp>
      <p:sp>
        <p:nvSpPr>
          <p:cNvPr id="19" name="テキスト ボックス 18"/>
          <p:cNvSpPr txBox="1"/>
          <p:nvPr/>
        </p:nvSpPr>
        <p:spPr>
          <a:xfrm>
            <a:off x="7969203" y="5502283"/>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なし</a:t>
            </a:r>
          </a:p>
        </p:txBody>
      </p:sp>
      <p:sp>
        <p:nvSpPr>
          <p:cNvPr id="20" name="テキスト ボックス 19"/>
          <p:cNvSpPr txBox="1"/>
          <p:nvPr/>
        </p:nvSpPr>
        <p:spPr>
          <a:xfrm>
            <a:off x="8341184" y="4725978"/>
            <a:ext cx="1650195" cy="369332"/>
          </a:xfrm>
          <a:prstGeom prst="rect">
            <a:avLst/>
          </a:prstGeom>
          <a:noFill/>
        </p:spPr>
        <p:txBody>
          <a:bodyPr wrap="none" rtlCol="0">
            <a:spAutoFit/>
          </a:bodyPr>
          <a:lstStyle/>
          <a:p>
            <a:r>
              <a:rPr lang="en-US" altLang="ja-JP" dirty="0">
                <a:latin typeface="メイリオ" panose="020B0604030504040204" pitchFamily="50" charset="-128"/>
                <a:ea typeface="メイリオ" panose="020B0604030504040204" pitchFamily="50" charset="-128"/>
              </a:rPr>
              <a:t>Private</a:t>
            </a:r>
            <a:r>
              <a:rPr lang="ja-JP" altLang="en-US" dirty="0">
                <a:latin typeface="メイリオ" panose="020B0604030504040204" pitchFamily="50" charset="-128"/>
                <a:ea typeface="メイリオ" panose="020B0604030504040204" pitchFamily="50" charset="-128"/>
              </a:rPr>
              <a:t>を選択</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p:cNvSpPr txBox="1"/>
          <p:nvPr/>
        </p:nvSpPr>
        <p:spPr>
          <a:xfrm>
            <a:off x="5279855" y="6275848"/>
            <a:ext cx="646331" cy="369332"/>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押す</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32021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プロジェクトはできたので、次はリポジトリを作りましょう。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なんかカードが云々言って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ますが無視して左上の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Repository</a:t>
            </a:r>
            <a:r>
              <a:rPr kumimoji="1" lang="ja-JP" altLang="en-US" sz="2400" dirty="0">
                <a:latin typeface="メイリオ" panose="020B0604030504040204" pitchFamily="50" charset="-128"/>
                <a:ea typeface="メイリオ" panose="020B0604030504040204" pitchFamily="50" charset="-128"/>
              </a:rPr>
              <a:t>」タブを押して下さい。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そうすると以下の画面に切り替わります。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New</a:t>
            </a:r>
            <a:r>
              <a:rPr kumimoji="1" lang="ja-JP" altLang="en-US" sz="2400" dirty="0">
                <a:latin typeface="メイリオ" panose="020B0604030504040204" pitchFamily="50" charset="-128"/>
                <a:ea typeface="メイリオ" panose="020B0604030504040204" pitchFamily="50" charset="-128"/>
              </a:rPr>
              <a:t>を押したら次ページを見ましょう</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1066800" y="0"/>
            <a:ext cx="10058400" cy="1371600"/>
          </a:xfrm>
        </p:spPr>
        <p:txBody>
          <a:bodyPr/>
          <a:lstStyle/>
          <a:p>
            <a:r>
              <a:rPr kumimoji="1" lang="en-US" altLang="ja-JP" dirty="0" err="1">
                <a:latin typeface="メイリオ" panose="020B0604030504040204" pitchFamily="50" charset="-128"/>
                <a:ea typeface="メイリオ" panose="020B0604030504040204" pitchFamily="50" charset="-128"/>
              </a:rPr>
              <a:t>TestRepository</a:t>
            </a:r>
            <a:r>
              <a:rPr kumimoji="1" lang="ja-JP" altLang="en-US" dirty="0">
                <a:latin typeface="メイリオ" panose="020B0604030504040204" pitchFamily="50" charset="-128"/>
                <a:ea typeface="メイリオ" panose="020B0604030504040204" pitchFamily="50" charset="-128"/>
              </a:rPr>
              <a:t>を作ってみよう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6690167" y="4248066"/>
            <a:ext cx="3963717" cy="923330"/>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なんかリポジトリがないと言って文句を言っていますので、右側の「</a:t>
            </a:r>
            <a:r>
              <a:rPr lang="en-US" altLang="ja-JP" dirty="0">
                <a:latin typeface="メイリオ" panose="020B0604030504040204" pitchFamily="50" charset="-128"/>
                <a:ea typeface="メイリオ" panose="020B0604030504040204" pitchFamily="50" charset="-128"/>
              </a:rPr>
              <a:t>New</a:t>
            </a:r>
            <a:r>
              <a:rPr lang="ja-JP" altLang="en-US" dirty="0">
                <a:latin typeface="メイリオ" panose="020B0604030504040204" pitchFamily="50" charset="-128"/>
                <a:ea typeface="メイリオ" panose="020B0604030504040204" pitchFamily="50" charset="-128"/>
              </a:rPr>
              <a:t>」を押しましょう。</a:t>
            </a:r>
            <a:endParaRPr kumimoji="1" lang="ja-JP" altLang="en-US"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890588" y="1456678"/>
            <a:ext cx="5649108" cy="1602218"/>
          </a:xfrm>
          <a:prstGeom prst="rect">
            <a:avLst/>
          </a:prstGeom>
        </p:spPr>
      </p:pic>
      <p:pic>
        <p:nvPicPr>
          <p:cNvPr id="5" name="図 4"/>
          <p:cNvPicPr>
            <a:picLocks noChangeAspect="1"/>
          </p:cNvPicPr>
          <p:nvPr/>
        </p:nvPicPr>
        <p:blipFill>
          <a:blip r:embed="rId3"/>
          <a:stretch>
            <a:fillRect/>
          </a:stretch>
        </p:blipFill>
        <p:spPr>
          <a:xfrm>
            <a:off x="587834" y="3909448"/>
            <a:ext cx="6102333" cy="1866684"/>
          </a:xfrm>
          <a:prstGeom prst="rect">
            <a:avLst/>
          </a:prstGeom>
        </p:spPr>
      </p:pic>
    </p:spTree>
    <p:extLst>
      <p:ext uri="{BB962C8B-B14F-4D97-AF65-F5344CB8AC3E}">
        <p14:creationId xmlns:p14="http://schemas.microsoft.com/office/powerpoint/2010/main" val="4268961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743600" y="685800"/>
            <a:ext cx="6302887" cy="5642357"/>
          </a:xfrm>
          <a:prstGeom prst="rect">
            <a:avLst/>
          </a:prstGeom>
        </p:spPr>
      </p:pic>
      <p:sp>
        <p:nvSpPr>
          <p:cNvPr id="2" name="タイトル 1"/>
          <p:cNvSpPr>
            <a:spLocks noGrp="1"/>
          </p:cNvSpPr>
          <p:nvPr>
            <p:ph type="title"/>
          </p:nvPr>
        </p:nvSpPr>
        <p:spPr>
          <a:xfrm>
            <a:off x="868436" y="12611"/>
            <a:ext cx="10058400" cy="1371600"/>
          </a:xfrm>
        </p:spPr>
        <p:txBody>
          <a:bodyPr/>
          <a:lstStyle/>
          <a:p>
            <a:r>
              <a:rPr kumimoji="1" lang="ja-JP" altLang="en-US" dirty="0">
                <a:latin typeface="メイリオ" panose="020B0604030504040204" pitchFamily="50" charset="-128"/>
                <a:ea typeface="メイリオ" panose="020B0604030504040204" pitchFamily="50" charset="-128"/>
              </a:rPr>
              <a:t>リポジトリ作成画面</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リポジトリ名はそれぞれの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ゲームプロジェクトに合わせて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作ってください。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リポジトリの説明は、どういう</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データ</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ソースコード</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を管理するのか</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を簡潔に。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アクセス権は</a:t>
            </a:r>
            <a:r>
              <a:rPr kumimoji="1" lang="en-US" altLang="ja-JP" sz="2400" dirty="0">
                <a:latin typeface="メイリオ" panose="020B0604030504040204" pitchFamily="50" charset="-128"/>
                <a:ea typeface="メイリオ" panose="020B0604030504040204" pitchFamily="50" charset="-128"/>
              </a:rPr>
              <a:t>public</a:t>
            </a:r>
            <a:r>
              <a:rPr kumimoji="1" lang="ja-JP" altLang="en-US" sz="2400" dirty="0">
                <a:latin typeface="メイリオ" panose="020B0604030504040204" pitchFamily="50" charset="-128"/>
                <a:ea typeface="メイリオ" panose="020B0604030504040204" pitchFamily="50" charset="-128"/>
              </a:rPr>
              <a:t>だと公開処刑で、</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private</a:t>
            </a:r>
            <a:r>
              <a:rPr kumimoji="1" lang="ja-JP" altLang="en-US" sz="2400" dirty="0">
                <a:latin typeface="メイリオ" panose="020B0604030504040204" pitchFamily="50" charset="-128"/>
                <a:ea typeface="メイリオ" panose="020B0604030504040204" pitchFamily="50" charset="-128"/>
              </a:rPr>
              <a:t>だと自分らだけが見れます。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チェック入れておけば</a:t>
            </a:r>
            <a:r>
              <a:rPr kumimoji="1" lang="en-US" altLang="ja-JP" sz="2400" dirty="0">
                <a:latin typeface="メイリオ" panose="020B0604030504040204" pitchFamily="50" charset="-128"/>
                <a:ea typeface="メイリオ" panose="020B0604030504040204" pitchFamily="50" charset="-128"/>
              </a:rPr>
              <a:t>ReadMe</a:t>
            </a:r>
            <a:r>
              <a:rPr kumimoji="1" lang="ja-JP" altLang="en-US" sz="2400" dirty="0">
                <a:latin typeface="メイリオ" panose="020B0604030504040204" pitchFamily="50" charset="-128"/>
                <a:ea typeface="メイリオ" panose="020B0604030504040204" pitchFamily="50" charset="-128"/>
              </a:rPr>
              <a:t>が自動</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で作成されます。</a:t>
            </a:r>
            <a:endParaRPr kumimoji="1" lang="en-US" altLang="ja-JP"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7618551" y="2057400"/>
            <a:ext cx="1569660"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リポジトリ名</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5897636" y="2972638"/>
            <a:ext cx="2031325"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リポジトリの説明</a:t>
            </a:r>
          </a:p>
        </p:txBody>
      </p:sp>
      <p:sp>
        <p:nvSpPr>
          <p:cNvPr id="15" name="テキスト ボックス 14"/>
          <p:cNvSpPr txBox="1"/>
          <p:nvPr/>
        </p:nvSpPr>
        <p:spPr>
          <a:xfrm>
            <a:off x="9393243" y="3888040"/>
            <a:ext cx="1338828"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アクセス権</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9321965" y="4990899"/>
            <a:ext cx="2225674" cy="646331"/>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自動で</a:t>
            </a:r>
            <a:r>
              <a:rPr lang="en-US" altLang="ja-JP" dirty="0">
                <a:solidFill>
                  <a:srgbClr val="FF0000"/>
                </a:solidFill>
                <a:latin typeface="メイリオ" panose="020B0604030504040204" pitchFamily="50" charset="-128"/>
                <a:ea typeface="メイリオ" panose="020B0604030504040204" pitchFamily="50" charset="-128"/>
              </a:rPr>
              <a:t>ReadMe</a:t>
            </a:r>
            <a:r>
              <a:rPr lang="ja-JP" altLang="en-US" dirty="0">
                <a:solidFill>
                  <a:srgbClr val="FF0000"/>
                </a:solidFill>
                <a:latin typeface="メイリオ" panose="020B0604030504040204" pitchFamily="50" charset="-128"/>
                <a:ea typeface="メイリオ" panose="020B0604030504040204" pitchFamily="50" charset="-128"/>
              </a:rPr>
              <a:t>追加</a:t>
            </a:r>
            <a:endParaRPr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するか？</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22" name="テキスト ボックス 21"/>
          <p:cNvSpPr txBox="1"/>
          <p:nvPr/>
        </p:nvSpPr>
        <p:spPr>
          <a:xfrm>
            <a:off x="6953540" y="5915220"/>
            <a:ext cx="646331"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押す</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7366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7458" y="1431668"/>
            <a:ext cx="7553325" cy="4772025"/>
          </a:xfrm>
          <a:prstGeom prst="rect">
            <a:avLst/>
          </a:prstGeom>
        </p:spPr>
      </p:pic>
      <p:sp>
        <p:nvSpPr>
          <p:cNvPr id="2" name="タイトル 1"/>
          <p:cNvSpPr>
            <a:spLocks noGrp="1"/>
          </p:cNvSpPr>
          <p:nvPr>
            <p:ph type="title"/>
          </p:nvPr>
        </p:nvSpPr>
        <p:spPr>
          <a:xfrm>
            <a:off x="416689" y="12611"/>
            <a:ext cx="10510147" cy="1371600"/>
          </a:xfrm>
        </p:spPr>
        <p:txBody>
          <a:bodyPr/>
          <a:lstStyle/>
          <a:p>
            <a:r>
              <a:rPr kumimoji="1" lang="ja-JP" altLang="en-US" dirty="0">
                <a:latin typeface="メイリオ" panose="020B0604030504040204" pitchFamily="50" charset="-128"/>
                <a:ea typeface="メイリオ" panose="020B0604030504040204" pitchFamily="50" charset="-128"/>
              </a:rPr>
              <a:t>例：</a:t>
            </a:r>
            <a:r>
              <a:rPr kumimoji="1" lang="en-US" altLang="ja-JP" dirty="0" err="1">
                <a:latin typeface="メイリオ" panose="020B0604030504040204" pitchFamily="50" charset="-128"/>
                <a:ea typeface="メイリオ" panose="020B0604030504040204" pitchFamily="50" charset="-128"/>
              </a:rPr>
              <a:t>TestRepository</a:t>
            </a:r>
            <a:endParaRPr kumimoji="1" lang="ja-JP" altLang="en-US" sz="1600" b="0"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適当に作ります。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以上です。</a:t>
            </a:r>
            <a:r>
              <a:rPr kumimoji="1" lang="en-US" altLang="ja-JP" sz="2400" dirty="0" err="1">
                <a:latin typeface="メイリオ" panose="020B0604030504040204" pitchFamily="50" charset="-128"/>
                <a:ea typeface="メイリオ" panose="020B0604030504040204" pitchFamily="50" charset="-128"/>
              </a:rPr>
              <a:t>CreateRepository</a:t>
            </a:r>
            <a:r>
              <a:rPr kumimoji="1" lang="ja-JP" altLang="en-US" sz="2400" dirty="0">
                <a:latin typeface="メイリオ" panose="020B0604030504040204" pitchFamily="50" charset="-128"/>
                <a:ea typeface="メイリオ" panose="020B0604030504040204" pitchFamily="50" charset="-128"/>
              </a:rPr>
              <a:t>押して下さい。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12" name="テキスト ボックス 11"/>
          <p:cNvSpPr txBox="1"/>
          <p:nvPr/>
        </p:nvSpPr>
        <p:spPr>
          <a:xfrm>
            <a:off x="5334030" y="1809092"/>
            <a:ext cx="3408112"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リポジトリ名</a:t>
            </a:r>
            <a:r>
              <a:rPr lang="en-US" altLang="ja-JP" dirty="0">
                <a:solidFill>
                  <a:srgbClr val="FF0000"/>
                </a:solidFill>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TestRepository</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p:cNvSpPr txBox="1"/>
          <p:nvPr/>
        </p:nvSpPr>
        <p:spPr>
          <a:xfrm>
            <a:off x="3294880" y="2903190"/>
            <a:ext cx="5527475" cy="369332"/>
          </a:xfrm>
          <a:prstGeom prst="rect">
            <a:avLst/>
          </a:prstGeom>
          <a:noFill/>
        </p:spPr>
        <p:txBody>
          <a:bodyPr wrap="none" rtlCol="0">
            <a:spAutoFit/>
          </a:bodyPr>
          <a:lstStyle/>
          <a:p>
            <a:r>
              <a:rPr kumimoji="1" lang="ja-JP" altLang="en-US" dirty="0">
                <a:solidFill>
                  <a:srgbClr val="FF0000"/>
                </a:solidFill>
                <a:latin typeface="メイリオ" panose="020B0604030504040204" pitchFamily="50" charset="-128"/>
                <a:ea typeface="メイリオ" panose="020B0604030504040204" pitchFamily="50" charset="-128"/>
              </a:rPr>
              <a:t>リポジトリの説明</a:t>
            </a:r>
            <a:r>
              <a:rPr kumimoji="1" lang="en-US" altLang="ja-JP" dirty="0">
                <a:solidFill>
                  <a:srgbClr val="FF0000"/>
                </a:solidFill>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学習用テストリポジトリ</a:t>
            </a:r>
          </a:p>
        </p:txBody>
      </p:sp>
      <p:sp>
        <p:nvSpPr>
          <p:cNvPr id="15" name="テキスト ボックス 14"/>
          <p:cNvSpPr txBox="1"/>
          <p:nvPr/>
        </p:nvSpPr>
        <p:spPr>
          <a:xfrm>
            <a:off x="4439278" y="3972173"/>
            <a:ext cx="3653949" cy="369332"/>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アクセス権</a:t>
            </a:r>
            <a:r>
              <a:rPr lang="en-US" altLang="ja-JP" dirty="0">
                <a:solidFill>
                  <a:srgbClr val="FF0000"/>
                </a:solidFill>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Private(</a:t>
            </a:r>
            <a:r>
              <a:rPr lang="ja-JP" altLang="en-US" dirty="0">
                <a:latin typeface="メイリオ" panose="020B0604030504040204" pitchFamily="50" charset="-128"/>
                <a:ea typeface="メイリオ" panose="020B0604030504040204" pitchFamily="50" charset="-128"/>
              </a:rPr>
              <a:t>一応非公開</a:t>
            </a:r>
            <a:r>
              <a:rPr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18" name="テキスト ボックス 17"/>
          <p:cNvSpPr txBox="1"/>
          <p:nvPr/>
        </p:nvSpPr>
        <p:spPr>
          <a:xfrm>
            <a:off x="4439278" y="4974084"/>
            <a:ext cx="4405373" cy="646331"/>
          </a:xfrm>
          <a:prstGeom prst="rect">
            <a:avLst/>
          </a:prstGeom>
          <a:noFill/>
        </p:spPr>
        <p:txBody>
          <a:bodyPr wrap="none" rtlCol="0">
            <a:spAutoFit/>
          </a:bodyPr>
          <a:lstStyle/>
          <a:p>
            <a:r>
              <a:rPr lang="ja-JP" altLang="en-US" dirty="0">
                <a:solidFill>
                  <a:srgbClr val="FF0000"/>
                </a:solidFill>
                <a:latin typeface="メイリオ" panose="020B0604030504040204" pitchFamily="50" charset="-128"/>
                <a:ea typeface="メイリオ" panose="020B0604030504040204" pitchFamily="50" charset="-128"/>
              </a:rPr>
              <a:t>言語は</a:t>
            </a:r>
            <a:r>
              <a:rPr lang="en-US" altLang="ja-JP" dirty="0">
                <a:solidFill>
                  <a:srgbClr val="FF0000"/>
                </a:solidFill>
                <a:latin typeface="メイリオ" panose="020B0604030504040204" pitchFamily="50" charset="-128"/>
                <a:ea typeface="メイリオ" panose="020B0604030504040204" pitchFamily="50" charset="-128"/>
              </a:rPr>
              <a:t>C++</a:t>
            </a:r>
            <a:r>
              <a:rPr lang="ja-JP" altLang="en-US" dirty="0">
                <a:solidFill>
                  <a:srgbClr val="FF0000"/>
                </a:solidFill>
                <a:latin typeface="メイリオ" panose="020B0604030504040204" pitchFamily="50" charset="-128"/>
                <a:ea typeface="メイリオ" panose="020B0604030504040204" pitchFamily="50" charset="-128"/>
              </a:rPr>
              <a:t>で、ライセンスはなしとして</a:t>
            </a:r>
            <a:endParaRPr lang="en-US" altLang="ja-JP" dirty="0">
              <a:solidFill>
                <a:srgbClr val="FF0000"/>
              </a:solidFill>
              <a:latin typeface="メイリオ" panose="020B0604030504040204" pitchFamily="50" charset="-128"/>
              <a:ea typeface="メイリオ" panose="020B0604030504040204" pitchFamily="50" charset="-128"/>
            </a:endParaRPr>
          </a:p>
          <a:p>
            <a:r>
              <a:rPr lang="en-US" altLang="ja-JP" dirty="0">
                <a:solidFill>
                  <a:srgbClr val="FF0000"/>
                </a:solidFill>
                <a:latin typeface="メイリオ" panose="020B0604030504040204" pitchFamily="50" charset="-128"/>
                <a:ea typeface="メイリオ" panose="020B0604030504040204" pitchFamily="50" charset="-128"/>
              </a:rPr>
              <a:t>ReadMe</a:t>
            </a:r>
            <a:r>
              <a:rPr lang="ja-JP" altLang="en-US" dirty="0">
                <a:solidFill>
                  <a:srgbClr val="FF0000"/>
                </a:solidFill>
                <a:latin typeface="メイリオ" panose="020B0604030504040204" pitchFamily="50" charset="-128"/>
                <a:ea typeface="メイリオ" panose="020B0604030504040204" pitchFamily="50" charset="-128"/>
              </a:rPr>
              <a:t>を自動生成してみる。</a:t>
            </a:r>
            <a:endParaRPr lang="en-US" altLang="ja-JP"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05960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769134" y="1384211"/>
            <a:ext cx="7805256" cy="4742434"/>
          </a:xfrm>
          <a:prstGeom prst="rect">
            <a:avLst/>
          </a:prstGeom>
        </p:spPr>
      </p:pic>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基本的にしばらくは</a:t>
            </a:r>
            <a:r>
              <a:rPr kumimoji="1" lang="en-US" altLang="ja-JP" sz="2400" dirty="0">
                <a:latin typeface="メイリオ" panose="020B0604030504040204" pitchFamily="50" charset="-128"/>
                <a:ea typeface="メイリオ" panose="020B0604030504040204" pitchFamily="50" charset="-128"/>
              </a:rPr>
              <a:t>Code</a:t>
            </a:r>
            <a:r>
              <a:rPr kumimoji="1" lang="ja-JP" altLang="en-US" sz="2400" dirty="0">
                <a:latin typeface="メイリオ" panose="020B0604030504040204" pitchFamily="50" charset="-128"/>
                <a:ea typeface="メイリオ" panose="020B0604030504040204" pitchFamily="50" charset="-128"/>
              </a:rPr>
              <a:t>タブしか使わないと思います。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err="1">
                <a:latin typeface="メイリオ" panose="020B0604030504040204" pitchFamily="50" charset="-128"/>
                <a:ea typeface="メイリオ" panose="020B0604030504040204" pitchFamily="50" charset="-128"/>
              </a:rPr>
              <a:t>、</a:t>
            </a:r>
            <a:r>
              <a:rPr kumimoji="1" lang="en-US" altLang="ja-JP" sz="2400" dirty="0">
                <a:latin typeface="メイリオ" panose="020B0604030504040204" pitchFamily="50" charset="-128"/>
                <a:ea typeface="メイリオ" panose="020B0604030504040204" pitchFamily="50" charset="-128"/>
              </a:rPr>
              <a:t>README.md</a:t>
            </a:r>
            <a:r>
              <a:rPr kumimoji="1" lang="ja-JP" altLang="en-US" sz="2400" dirty="0">
                <a:latin typeface="メイリオ" panose="020B0604030504040204" pitchFamily="50" charset="-128"/>
                <a:ea typeface="メイリオ" panose="020B0604030504040204" pitchFamily="50" charset="-128"/>
              </a:rPr>
              <a:t>が自動生成されているのがわかりますね。</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できたリポジトリを見てみよう</a:t>
            </a:r>
            <a:endParaRPr kumimoji="1" lang="ja-JP" altLang="en-US" sz="1600" b="0" dirty="0">
              <a:latin typeface="メイリオ" panose="020B0604030504040204" pitchFamily="50" charset="-128"/>
              <a:ea typeface="メイリオ" panose="020B0604030504040204" pitchFamily="50" charset="-128"/>
            </a:endParaRPr>
          </a:p>
        </p:txBody>
      </p:sp>
      <p:sp>
        <p:nvSpPr>
          <p:cNvPr id="4" name="角丸四角形 3"/>
          <p:cNvSpPr/>
          <p:nvPr/>
        </p:nvSpPr>
        <p:spPr>
          <a:xfrm>
            <a:off x="1585732" y="1384211"/>
            <a:ext cx="995422" cy="525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80161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ではこのリポジトリのクローンを作りましょう。緑色の「</a:t>
            </a:r>
            <a:r>
              <a:rPr kumimoji="1" lang="en-US" altLang="ja-JP" sz="2400" dirty="0">
                <a:latin typeface="メイリオ" panose="020B0604030504040204" pitchFamily="50" charset="-128"/>
                <a:ea typeface="メイリオ" panose="020B0604030504040204" pitchFamily="50" charset="-128"/>
              </a:rPr>
              <a:t>Clone or download</a:t>
            </a:r>
            <a:r>
              <a:rPr kumimoji="1" lang="ja-JP" altLang="en-US" sz="2400" dirty="0">
                <a:latin typeface="メイリオ" panose="020B0604030504040204" pitchFamily="50" charset="-128"/>
                <a:ea typeface="メイリオ" panose="020B0604030504040204" pitchFamily="50" charset="-128"/>
              </a:rPr>
              <a:t>」をクリック</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すると小さなウィンドウが出てきますので、その中の変なマーク　をクリックしてください。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内部的に</a:t>
            </a:r>
            <a:r>
              <a:rPr kumimoji="1" lang="ja-JP" altLang="en-US" sz="2400" dirty="0" err="1">
                <a:latin typeface="メイリオ" panose="020B0604030504040204" pitchFamily="50" charset="-128"/>
                <a:ea typeface="メイリオ" panose="020B0604030504040204" pitchFamily="50" charset="-128"/>
              </a:rPr>
              <a:t>しれっ</a:t>
            </a:r>
            <a:r>
              <a:rPr kumimoji="1" lang="ja-JP" altLang="en-US" sz="2400" dirty="0">
                <a:latin typeface="メイリオ" panose="020B0604030504040204" pitchFamily="50" charset="-128"/>
                <a:ea typeface="メイリオ" panose="020B0604030504040204" pitchFamily="50" charset="-128"/>
              </a:rPr>
              <a:t>と「リポジトリパス」がコピーされているので、そのままローカルの適当なフォルダを作るか選ぶかして右クリックし、</a:t>
            </a:r>
            <a:r>
              <a:rPr kumimoji="1" lang="en-US" altLang="ja-JP" sz="2400" dirty="0" err="1">
                <a:latin typeface="メイリオ" panose="020B0604030504040204" pitchFamily="50" charset="-128"/>
                <a:ea typeface="メイリオ" panose="020B0604030504040204" pitchFamily="50" charset="-128"/>
              </a:rPr>
              <a:t>Git</a:t>
            </a:r>
            <a:r>
              <a:rPr kumimoji="1" lang="ja-JP" altLang="en-US" sz="2400" dirty="0">
                <a:latin typeface="メイリオ" panose="020B0604030504040204" pitchFamily="50" charset="-128"/>
                <a:ea typeface="メイリオ" panose="020B0604030504040204" pitchFamily="50" charset="-128"/>
              </a:rPr>
              <a:t>クローン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複製</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をクリックします。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rotWithShape="1">
          <a:blip r:embed="rId2"/>
          <a:srcRect t="29877" b="44496"/>
          <a:stretch/>
        </p:blipFill>
        <p:spPr>
          <a:xfrm>
            <a:off x="2216232" y="1481559"/>
            <a:ext cx="7805256" cy="1215342"/>
          </a:xfrm>
          <a:prstGeom prst="rect">
            <a:avLst/>
          </a:prstGeom>
        </p:spPr>
      </p:pic>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クローンを作ろう</a:t>
            </a:r>
            <a:endParaRPr kumimoji="1" lang="ja-JP" altLang="en-US" sz="1600" b="0" dirty="0">
              <a:latin typeface="メイリオ" panose="020B0604030504040204" pitchFamily="50" charset="-128"/>
              <a:ea typeface="メイリオ" panose="020B0604030504040204" pitchFamily="50" charset="-128"/>
            </a:endParaRPr>
          </a:p>
        </p:txBody>
      </p:sp>
      <p:sp>
        <p:nvSpPr>
          <p:cNvPr id="4" name="角丸四角形 3"/>
          <p:cNvSpPr/>
          <p:nvPr/>
        </p:nvSpPr>
        <p:spPr>
          <a:xfrm>
            <a:off x="8780430" y="1481559"/>
            <a:ext cx="1241058" cy="5256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a:stretch>
            <a:fillRect/>
          </a:stretch>
        </p:blipFill>
        <p:spPr>
          <a:xfrm>
            <a:off x="2303185" y="3283362"/>
            <a:ext cx="3368577" cy="1939484"/>
          </a:xfrm>
          <a:prstGeom prst="rect">
            <a:avLst/>
          </a:prstGeom>
        </p:spPr>
      </p:pic>
      <p:pic>
        <p:nvPicPr>
          <p:cNvPr id="6" name="図 5"/>
          <p:cNvPicPr>
            <a:picLocks noChangeAspect="1"/>
          </p:cNvPicPr>
          <p:nvPr/>
        </p:nvPicPr>
        <p:blipFill>
          <a:blip r:embed="rId4"/>
          <a:stretch>
            <a:fillRect/>
          </a:stretch>
        </p:blipFill>
        <p:spPr>
          <a:xfrm>
            <a:off x="9400959" y="3026187"/>
            <a:ext cx="295275" cy="257175"/>
          </a:xfrm>
          <a:prstGeom prst="rect">
            <a:avLst/>
          </a:prstGeom>
        </p:spPr>
      </p:pic>
      <p:pic>
        <p:nvPicPr>
          <p:cNvPr id="7" name="図 6"/>
          <p:cNvPicPr>
            <a:picLocks noChangeAspect="1"/>
          </p:cNvPicPr>
          <p:nvPr/>
        </p:nvPicPr>
        <p:blipFill>
          <a:blip r:embed="rId5"/>
          <a:stretch>
            <a:fillRect/>
          </a:stretch>
        </p:blipFill>
        <p:spPr>
          <a:xfrm>
            <a:off x="7450211" y="3776301"/>
            <a:ext cx="3476625" cy="1133475"/>
          </a:xfrm>
          <a:prstGeom prst="rect">
            <a:avLst/>
          </a:prstGeom>
        </p:spPr>
      </p:pic>
      <p:sp>
        <p:nvSpPr>
          <p:cNvPr id="9" name="右矢印 8"/>
          <p:cNvSpPr/>
          <p:nvPr/>
        </p:nvSpPr>
        <p:spPr>
          <a:xfrm>
            <a:off x="5845215" y="3913177"/>
            <a:ext cx="1319058" cy="716696"/>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461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16689" y="1384211"/>
            <a:ext cx="7225749" cy="4236335"/>
          </a:xfrm>
          <a:prstGeom prst="rect">
            <a:avLst/>
          </a:prstGeom>
        </p:spPr>
      </p:pic>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するとウィンドウが立ち上がります。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の部分にペーストを行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います。たいていの場合は</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勝手にペーストされていま</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URL</a:t>
            </a:r>
            <a:r>
              <a:rPr kumimoji="1" lang="ja-JP" altLang="en-US" sz="2400" dirty="0">
                <a:latin typeface="メイリオ" panose="020B0604030504040204" pitchFamily="50" charset="-128"/>
                <a:ea typeface="メイリオ" panose="020B0604030504040204" pitchFamily="50" charset="-128"/>
              </a:rPr>
              <a:t>がきちんと入力されて</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いることを確認したら</a:t>
            </a:r>
            <a:r>
              <a:rPr kumimoji="1" lang="en-US" altLang="ja-JP" sz="2400" dirty="0">
                <a:latin typeface="メイリオ" panose="020B0604030504040204" pitchFamily="50" charset="-128"/>
                <a:ea typeface="メイリオ" panose="020B0604030504040204" pitchFamily="50" charset="-128"/>
              </a:rPr>
              <a:t>OK</a:t>
            </a:r>
            <a:r>
              <a:rPr kumimoji="1" lang="ja-JP" altLang="en-US" sz="2400" dirty="0">
                <a:latin typeface="メイリオ" panose="020B0604030504040204" pitchFamily="50" charset="-128"/>
                <a:ea typeface="メイリオ" panose="020B0604030504040204" pitchFamily="50" charset="-128"/>
              </a:rPr>
              <a:t>を</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押して下さい。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ログインを求められたら自分で作った</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のアカウント</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登録メールアドレス</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とパスワードを入力してください。パスワード忘れたら自分で再発行して下さい。</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クローンを作ろう</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9703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クローンが成功すると、緑色のバーになっていると思います。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このバーが赤色だったり、あからさまなエラーメッセージが出ていれば失敗です。やり直してください。たいていの場合はパスワードが間違っています。自分で設定したパスワードくらい覚えておき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俺に聞いてもわかるわけねーだろ</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クローン成功したらこんな画面になります</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619202" y="1499958"/>
            <a:ext cx="4999315" cy="3488731"/>
          </a:xfrm>
          <a:prstGeom prst="rect">
            <a:avLst/>
          </a:prstGeom>
        </p:spPr>
      </p:pic>
    </p:spTree>
    <p:extLst>
      <p:ext uri="{BB962C8B-B14F-4D97-AF65-F5344CB8AC3E}">
        <p14:creationId xmlns:p14="http://schemas.microsoft.com/office/powerpoint/2010/main" val="3606481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フォルダの中身を見ていくと、自動生成された３ファイルが存在しているのがわかると思います。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さて、それぞれこの３ファイル</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の中身を見てみましょう。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まずは</a:t>
            </a:r>
            <a:r>
              <a:rPr kumimoji="1" lang="en-US" altLang="ja-JP" sz="2400" dirty="0">
                <a:latin typeface="メイリオ" panose="020B0604030504040204" pitchFamily="50" charset="-128"/>
                <a:ea typeface="メイリオ" panose="020B0604030504040204" pitchFamily="50" charset="-128"/>
              </a:rPr>
              <a:t>README.md</a:t>
            </a:r>
            <a:r>
              <a:rPr kumimoji="1" lang="ja-JP" altLang="en-US" sz="2400" dirty="0">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元が</a:t>
            </a:r>
            <a:r>
              <a:rPr kumimoji="1" lang="en-US" altLang="ja-JP" sz="2400" dirty="0">
                <a:latin typeface="メイリオ" panose="020B0604030504040204" pitchFamily="50" charset="-128"/>
                <a:ea typeface="メイリオ" panose="020B0604030504040204" pitchFamily="50" charset="-128"/>
              </a:rPr>
              <a:t>Windows</a:t>
            </a:r>
            <a:r>
              <a:rPr kumimoji="1" lang="ja-JP" altLang="en-US" sz="2400" dirty="0">
                <a:latin typeface="メイリオ" panose="020B0604030504040204" pitchFamily="50" charset="-128"/>
                <a:ea typeface="メイリオ" panose="020B0604030504040204" pitchFamily="50" charset="-128"/>
              </a:rPr>
              <a:t>対象ではないので</a:t>
            </a:r>
            <a:r>
              <a:rPr kumimoji="1" lang="en-US" altLang="ja-JP" sz="2400" dirty="0">
                <a:latin typeface="メイリオ" panose="020B0604030504040204" pitchFamily="50" charset="-128"/>
                <a:ea typeface="メイリオ" panose="020B0604030504040204" pitchFamily="50" charset="-128"/>
              </a:rPr>
              <a:t>txt</a:t>
            </a:r>
            <a:r>
              <a:rPr kumimoji="1" lang="ja-JP" altLang="en-US" sz="2400" dirty="0">
                <a:latin typeface="メイリオ" panose="020B0604030504040204" pitchFamily="50" charset="-128"/>
                <a:ea typeface="メイリオ" panose="020B0604030504040204" pitchFamily="50" charset="-128"/>
              </a:rPr>
              <a:t>ではなく</a:t>
            </a:r>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です。</a:t>
            </a:r>
            <a:r>
              <a:rPr kumimoji="1" lang="en-US" altLang="ja-JP" sz="2400" dirty="0">
                <a:latin typeface="メイリオ" panose="020B0604030504040204" pitchFamily="50" charset="-128"/>
                <a:ea typeface="メイリオ" panose="020B0604030504040204" pitchFamily="50" charset="-128"/>
              </a:rPr>
              <a:t>md</a:t>
            </a:r>
            <a:r>
              <a:rPr kumimoji="1" lang="ja-JP" altLang="en-US" sz="2400" dirty="0">
                <a:latin typeface="メイリオ" panose="020B0604030504040204" pitchFamily="50" charset="-128"/>
                <a:ea typeface="メイリオ" panose="020B0604030504040204" pitchFamily="50" charset="-128"/>
              </a:rPr>
              <a:t>は</a:t>
            </a:r>
            <a:r>
              <a:rPr kumimoji="1" lang="en-US" altLang="ja-JP" sz="2400" dirty="0">
                <a:latin typeface="メイリオ" panose="020B0604030504040204" pitchFamily="50" charset="-128"/>
                <a:ea typeface="メイリオ" panose="020B0604030504040204" pitchFamily="50" charset="-128"/>
              </a:rPr>
              <a:t>markdown</a:t>
            </a:r>
            <a:r>
              <a:rPr kumimoji="1" lang="ja-JP" altLang="en-US" sz="2400" dirty="0">
                <a:latin typeface="メイリオ" panose="020B0604030504040204" pitchFamily="50" charset="-128"/>
                <a:ea typeface="メイリオ" panose="020B0604030504040204" pitchFamily="50" charset="-128"/>
              </a:rPr>
              <a:t>の略ですが、そこは気にしなくていいです。</a:t>
            </a:r>
            <a:r>
              <a:rPr kumimoji="1" lang="en-US" altLang="ja-JP" sz="2400" dirty="0" err="1">
                <a:latin typeface="メイリオ" panose="020B0604030504040204" pitchFamily="50" charset="-128"/>
                <a:ea typeface="メイリオ" panose="020B0604030504040204" pitchFamily="50" charset="-128"/>
              </a:rPr>
              <a:t>sakura</a:t>
            </a:r>
            <a:r>
              <a:rPr kumimoji="1" lang="ja-JP" altLang="en-US" sz="2400" dirty="0">
                <a:latin typeface="メイリオ" panose="020B0604030504040204" pitchFamily="50" charset="-128"/>
                <a:ea typeface="メイリオ" panose="020B0604030504040204" pitchFamily="50" charset="-128"/>
              </a:rPr>
              <a:t>エディタなどのテキストエディタで見るとこうなっていると思います。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先頭に</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がついてるのが</a:t>
            </a:r>
            <a:r>
              <a:rPr kumimoji="1" lang="en-US" altLang="ja-JP" sz="2400" dirty="0">
                <a:latin typeface="メイリオ" panose="020B0604030504040204" pitchFamily="50" charset="-128"/>
                <a:ea typeface="メイリオ" panose="020B0604030504040204" pitchFamily="50" charset="-128"/>
              </a:rPr>
              <a:t>markdown</a:t>
            </a:r>
            <a:r>
              <a:rPr kumimoji="1" lang="ja-JP" altLang="en-US" sz="2400" dirty="0">
                <a:latin typeface="メイリオ" panose="020B0604030504040204" pitchFamily="50" charset="-128"/>
                <a:ea typeface="メイリオ" panose="020B0604030504040204" pitchFamily="50" charset="-128"/>
              </a:rPr>
              <a:t>記法ですが、ここでその話までするといつまでたっても終わらないので、興味がある人は自分で調べて勉強しておきましょう。この記法を使うと</a:t>
            </a:r>
            <a:r>
              <a:rPr kumimoji="1" lang="en-US" altLang="ja-JP" sz="2400" dirty="0">
                <a:latin typeface="メイリオ" panose="020B0604030504040204" pitchFamily="50" charset="-128"/>
                <a:ea typeface="メイリオ" panose="020B0604030504040204" pitchFamily="50" charset="-128"/>
              </a:rPr>
              <a:t>GitHub</a:t>
            </a:r>
            <a:r>
              <a:rPr kumimoji="1" lang="ja-JP" altLang="en-US" sz="2400" dirty="0">
                <a:latin typeface="メイリオ" panose="020B0604030504040204" pitchFamily="50" charset="-128"/>
                <a:ea typeface="メイリオ" panose="020B0604030504040204" pitchFamily="50" charset="-128"/>
              </a:rPr>
              <a:t>上で　　　　　　　　　　のように表示されるわけです。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次は</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a:latin typeface="メイリオ" panose="020B0604030504040204" pitchFamily="50" charset="-128"/>
                <a:ea typeface="メイリオ" panose="020B0604030504040204" pitchFamily="50" charset="-128"/>
              </a:rPr>
              <a:t>を見てみよう。</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クローンしたファイルを確認してみよう</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rotWithShape="1">
          <a:blip r:embed="rId2"/>
          <a:srcRect t="4406" r="33708" b="14391"/>
          <a:stretch/>
        </p:blipFill>
        <p:spPr>
          <a:xfrm>
            <a:off x="4988857" y="1384211"/>
            <a:ext cx="2260005" cy="1794076"/>
          </a:xfrm>
          <a:prstGeom prst="rect">
            <a:avLst/>
          </a:prstGeom>
        </p:spPr>
      </p:pic>
      <p:pic>
        <p:nvPicPr>
          <p:cNvPr id="5" name="図 4"/>
          <p:cNvPicPr>
            <a:picLocks noChangeAspect="1"/>
          </p:cNvPicPr>
          <p:nvPr/>
        </p:nvPicPr>
        <p:blipFill>
          <a:blip r:embed="rId3"/>
          <a:stretch>
            <a:fillRect/>
          </a:stretch>
        </p:blipFill>
        <p:spPr>
          <a:xfrm>
            <a:off x="4265856" y="4263436"/>
            <a:ext cx="2783126" cy="576866"/>
          </a:xfrm>
          <a:prstGeom prst="rect">
            <a:avLst/>
          </a:prstGeom>
        </p:spPr>
      </p:pic>
      <p:pic>
        <p:nvPicPr>
          <p:cNvPr id="6" name="図 5"/>
          <p:cNvPicPr>
            <a:picLocks noChangeAspect="1"/>
          </p:cNvPicPr>
          <p:nvPr/>
        </p:nvPicPr>
        <p:blipFill>
          <a:blip r:embed="rId4"/>
          <a:stretch>
            <a:fillRect/>
          </a:stretch>
        </p:blipFill>
        <p:spPr>
          <a:xfrm>
            <a:off x="4783358" y="5766845"/>
            <a:ext cx="2844358" cy="877364"/>
          </a:xfrm>
          <a:prstGeom prst="rect">
            <a:avLst/>
          </a:prstGeom>
        </p:spPr>
      </p:pic>
    </p:spTree>
    <p:extLst>
      <p:ext uri="{BB962C8B-B14F-4D97-AF65-F5344CB8AC3E}">
        <p14:creationId xmlns:p14="http://schemas.microsoft.com/office/powerpoint/2010/main" val="1389757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まず</a:t>
            </a:r>
            <a:r>
              <a:rPr kumimoji="1" lang="en-US" altLang="ja-JP" sz="2400" dirty="0">
                <a:latin typeface="メイリオ" panose="020B0604030504040204" pitchFamily="50" charset="-128"/>
                <a:ea typeface="メイリオ" panose="020B0604030504040204" pitchFamily="50" charset="-128"/>
              </a:rPr>
              <a:t>LICENSE</a:t>
            </a:r>
            <a:r>
              <a:rPr kumimoji="1" lang="ja-JP" altLang="en-US" sz="2400" dirty="0">
                <a:latin typeface="メイリオ" panose="020B0604030504040204" pitchFamily="50" charset="-128"/>
                <a:ea typeface="メイリオ" panose="020B0604030504040204" pitchFamily="50" charset="-128"/>
              </a:rPr>
              <a:t>ですが今回はライセンスを付加していないのでパブリックドメイン扱いになります。つまりこの</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プログラムは皆の物。他にも</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色々とライセンス形態はありますが、それは自分で調べてみて下さい。</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次に</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とありますが、</a:t>
            </a:r>
            <a:r>
              <a:rPr kumimoji="1" lang="en-US" altLang="ja-JP" sz="2400" dirty="0">
                <a:latin typeface="メイリオ" panose="020B0604030504040204" pitchFamily="50" charset="-128"/>
                <a:ea typeface="メイリオ" panose="020B0604030504040204" pitchFamily="50" charset="-128"/>
              </a:rPr>
              <a:t>ignore</a:t>
            </a:r>
            <a:r>
              <a:rPr kumimoji="1" lang="ja-JP" altLang="en-US" sz="2400" dirty="0">
                <a:latin typeface="メイリオ" panose="020B0604030504040204" pitchFamily="50" charset="-128"/>
                <a:ea typeface="メイリオ" panose="020B0604030504040204" pitchFamily="50" charset="-128"/>
              </a:rPr>
              <a:t>の意味は知っていますか</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？そう、</a:t>
            </a:r>
            <a:r>
              <a:rPr kumimoji="1" lang="ja-JP" altLang="en-US" sz="2400" b="1" u="sng" dirty="0">
                <a:latin typeface="メイリオ" panose="020B0604030504040204" pitchFamily="50" charset="-128"/>
                <a:ea typeface="メイリオ" panose="020B0604030504040204" pitchFamily="50" charset="-128"/>
              </a:rPr>
              <a:t>無視する</a:t>
            </a:r>
            <a:r>
              <a:rPr kumimoji="1" lang="ja-JP" altLang="en-US" sz="2400" dirty="0" err="1">
                <a:latin typeface="メイリオ" panose="020B0604030504040204" pitchFamily="50" charset="-128"/>
                <a:ea typeface="メイリオ" panose="020B0604030504040204" pitchFamily="50" charset="-128"/>
              </a:rPr>
              <a:t>です</a:t>
            </a:r>
            <a:r>
              <a:rPr kumimoji="1" lang="ja-JP" altLang="en-US" sz="2400" dirty="0">
                <a:latin typeface="メイリオ" panose="020B0604030504040204" pitchFamily="50" charset="-128"/>
                <a:ea typeface="メイリオ" panose="020B0604030504040204" pitchFamily="50" charset="-128"/>
              </a:rPr>
              <a:t>。中身を見てみましょう↓なんなんでしょうね、これ。</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何かの拡張子のように見えますね。結構重要なので次ページでお話しします。</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a:latin typeface="メイリオ" panose="020B0604030504040204" pitchFamily="50" charset="-128"/>
                <a:ea typeface="メイリオ" panose="020B0604030504040204" pitchFamily="50" charset="-128"/>
              </a:rPr>
              <a:t>残り２ファイルについて</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rotWithShape="1">
          <a:blip r:embed="rId2"/>
          <a:srcRect t="6610" b="29080"/>
          <a:stretch/>
        </p:blipFill>
        <p:spPr>
          <a:xfrm>
            <a:off x="5266481" y="1384211"/>
            <a:ext cx="6119414" cy="694481"/>
          </a:xfrm>
          <a:prstGeom prst="rect">
            <a:avLst/>
          </a:prstGeom>
        </p:spPr>
      </p:pic>
      <p:grpSp>
        <p:nvGrpSpPr>
          <p:cNvPr id="12" name="グループ化 11"/>
          <p:cNvGrpSpPr/>
          <p:nvPr/>
        </p:nvGrpSpPr>
        <p:grpSpPr>
          <a:xfrm>
            <a:off x="763929" y="3531211"/>
            <a:ext cx="10621966" cy="2862323"/>
            <a:chOff x="763929" y="3913176"/>
            <a:chExt cx="10621966" cy="2862323"/>
          </a:xfrm>
        </p:grpSpPr>
        <p:sp>
          <p:nvSpPr>
            <p:cNvPr id="7" name="テキスト ボックス 6"/>
            <p:cNvSpPr txBox="1"/>
            <p:nvPr/>
          </p:nvSpPr>
          <p:spPr>
            <a:xfrm>
              <a:off x="763929" y="3914111"/>
              <a:ext cx="2673752" cy="2308324"/>
            </a:xfrm>
            <a:prstGeom prst="rect">
              <a:avLst/>
            </a:prstGeom>
            <a:noFill/>
          </p:spPr>
          <p:txBody>
            <a:bodyPr wrap="square" rtlCol="0">
              <a:spAutoFit/>
            </a:bodyPr>
            <a:lstStyle/>
            <a:p>
              <a:r>
                <a:rPr lang="en-US" altLang="ja-JP" dirty="0"/>
                <a:t># Prerequisites</a:t>
              </a:r>
            </a:p>
            <a:p>
              <a:r>
                <a:rPr lang="en-US" altLang="ja-JP" dirty="0"/>
                <a:t>*.d</a:t>
              </a:r>
            </a:p>
            <a:p>
              <a:endParaRPr lang="en-US" altLang="ja-JP" dirty="0"/>
            </a:p>
            <a:p>
              <a:r>
                <a:rPr lang="en-US" altLang="ja-JP" dirty="0"/>
                <a:t># Compiled Object files</a:t>
              </a:r>
            </a:p>
            <a:p>
              <a:r>
                <a:rPr lang="en-US" altLang="ja-JP" dirty="0"/>
                <a:t>*.</a:t>
              </a:r>
              <a:r>
                <a:rPr lang="en-US" altLang="ja-JP" dirty="0" err="1"/>
                <a:t>slo</a:t>
              </a:r>
              <a:endParaRPr lang="en-US" altLang="ja-JP" dirty="0"/>
            </a:p>
            <a:p>
              <a:r>
                <a:rPr lang="en-US" altLang="ja-JP" dirty="0"/>
                <a:t>*.lo</a:t>
              </a:r>
            </a:p>
            <a:p>
              <a:r>
                <a:rPr lang="en-US" altLang="ja-JP" dirty="0"/>
                <a:t>*.o</a:t>
              </a:r>
            </a:p>
            <a:p>
              <a:r>
                <a:rPr lang="en-US" altLang="ja-JP" dirty="0"/>
                <a:t>*.</a:t>
              </a:r>
              <a:r>
                <a:rPr lang="en-US" altLang="ja-JP" dirty="0" err="1"/>
                <a:t>obj</a:t>
              </a:r>
              <a:endParaRPr lang="en-US" altLang="ja-JP" dirty="0"/>
            </a:p>
          </p:txBody>
        </p:sp>
        <p:sp>
          <p:nvSpPr>
            <p:cNvPr id="9" name="テキスト ボックス 8"/>
            <p:cNvSpPr txBox="1"/>
            <p:nvPr/>
          </p:nvSpPr>
          <p:spPr>
            <a:xfrm>
              <a:off x="3401160" y="3914111"/>
              <a:ext cx="2673752" cy="2585323"/>
            </a:xfrm>
            <a:prstGeom prst="rect">
              <a:avLst/>
            </a:prstGeom>
            <a:noFill/>
          </p:spPr>
          <p:txBody>
            <a:bodyPr wrap="square" rtlCol="0">
              <a:spAutoFit/>
            </a:bodyPr>
            <a:lstStyle/>
            <a:p>
              <a:r>
                <a:rPr lang="en-US" altLang="ja-JP" dirty="0"/>
                <a:t># Precompiled Headers</a:t>
              </a:r>
            </a:p>
            <a:p>
              <a:r>
                <a:rPr lang="en-US" altLang="ja-JP" dirty="0"/>
                <a:t>*.</a:t>
              </a:r>
              <a:r>
                <a:rPr lang="en-US" altLang="ja-JP" dirty="0" err="1"/>
                <a:t>gch</a:t>
              </a:r>
              <a:endParaRPr lang="en-US" altLang="ja-JP" dirty="0"/>
            </a:p>
            <a:p>
              <a:r>
                <a:rPr lang="en-US" altLang="ja-JP" dirty="0"/>
                <a:t>*.</a:t>
              </a:r>
              <a:r>
                <a:rPr lang="en-US" altLang="ja-JP" dirty="0" err="1"/>
                <a:t>pch</a:t>
              </a:r>
              <a:endParaRPr lang="en-US" altLang="ja-JP" dirty="0"/>
            </a:p>
            <a:p>
              <a:endParaRPr lang="en-US" altLang="ja-JP" dirty="0"/>
            </a:p>
            <a:p>
              <a:r>
                <a:rPr lang="en-US" altLang="ja-JP" dirty="0"/>
                <a:t># Compiled Dynamic libraries</a:t>
              </a:r>
            </a:p>
            <a:p>
              <a:r>
                <a:rPr lang="en-US" altLang="ja-JP" dirty="0"/>
                <a:t>*.so</a:t>
              </a:r>
            </a:p>
            <a:p>
              <a:r>
                <a:rPr lang="en-US" altLang="ja-JP" dirty="0"/>
                <a:t>*.</a:t>
              </a:r>
              <a:r>
                <a:rPr lang="en-US" altLang="ja-JP" dirty="0" err="1"/>
                <a:t>dylib</a:t>
              </a:r>
              <a:endParaRPr lang="en-US" altLang="ja-JP" dirty="0"/>
            </a:p>
            <a:p>
              <a:r>
                <a:rPr lang="en-US" altLang="ja-JP" dirty="0"/>
                <a:t>*.</a:t>
              </a:r>
              <a:r>
                <a:rPr lang="en-US" altLang="ja-JP" dirty="0" err="1"/>
                <a:t>dll</a:t>
              </a:r>
              <a:endParaRPr lang="en-US" altLang="ja-JP" dirty="0"/>
            </a:p>
          </p:txBody>
        </p:sp>
        <p:sp>
          <p:nvSpPr>
            <p:cNvPr id="10" name="テキスト ボックス 9"/>
            <p:cNvSpPr txBox="1"/>
            <p:nvPr/>
          </p:nvSpPr>
          <p:spPr>
            <a:xfrm>
              <a:off x="6074912" y="3913177"/>
              <a:ext cx="2673752" cy="2862322"/>
            </a:xfrm>
            <a:prstGeom prst="rect">
              <a:avLst/>
            </a:prstGeom>
            <a:noFill/>
          </p:spPr>
          <p:txBody>
            <a:bodyPr wrap="square" rtlCol="0">
              <a:spAutoFit/>
            </a:bodyPr>
            <a:lstStyle/>
            <a:p>
              <a:r>
                <a:rPr lang="en-US" altLang="ja-JP" dirty="0"/>
                <a:t># Fortran module files</a:t>
              </a:r>
            </a:p>
            <a:p>
              <a:r>
                <a:rPr lang="en-US" altLang="ja-JP" dirty="0"/>
                <a:t>*.mod</a:t>
              </a:r>
            </a:p>
            <a:p>
              <a:r>
                <a:rPr lang="en-US" altLang="ja-JP" dirty="0"/>
                <a:t>*.</a:t>
              </a:r>
              <a:r>
                <a:rPr lang="en-US" altLang="ja-JP" dirty="0" err="1"/>
                <a:t>smod</a:t>
              </a:r>
              <a:endParaRPr lang="en-US" altLang="ja-JP" dirty="0"/>
            </a:p>
            <a:p>
              <a:endParaRPr lang="en-US" altLang="ja-JP" dirty="0"/>
            </a:p>
            <a:p>
              <a:r>
                <a:rPr lang="en-US" altLang="ja-JP" dirty="0"/>
                <a:t># Compiled Static libraries</a:t>
              </a:r>
            </a:p>
            <a:p>
              <a:r>
                <a:rPr lang="en-US" altLang="ja-JP" dirty="0"/>
                <a:t>*.</a:t>
              </a:r>
              <a:r>
                <a:rPr lang="en-US" altLang="ja-JP" dirty="0" err="1"/>
                <a:t>lai</a:t>
              </a:r>
              <a:endParaRPr lang="en-US" altLang="ja-JP" dirty="0"/>
            </a:p>
            <a:p>
              <a:r>
                <a:rPr lang="en-US" altLang="ja-JP" dirty="0"/>
                <a:t>*.la</a:t>
              </a:r>
            </a:p>
            <a:p>
              <a:r>
                <a:rPr lang="en-US" altLang="ja-JP" dirty="0"/>
                <a:t>*.a</a:t>
              </a:r>
            </a:p>
            <a:p>
              <a:r>
                <a:rPr lang="en-US" altLang="ja-JP" dirty="0"/>
                <a:t>*.lib</a:t>
              </a:r>
            </a:p>
          </p:txBody>
        </p:sp>
        <p:sp>
          <p:nvSpPr>
            <p:cNvPr id="11" name="テキスト ボックス 10"/>
            <p:cNvSpPr txBox="1"/>
            <p:nvPr/>
          </p:nvSpPr>
          <p:spPr>
            <a:xfrm>
              <a:off x="8712143" y="3913176"/>
              <a:ext cx="2673752" cy="1200329"/>
            </a:xfrm>
            <a:prstGeom prst="rect">
              <a:avLst/>
            </a:prstGeom>
            <a:noFill/>
          </p:spPr>
          <p:txBody>
            <a:bodyPr wrap="square" rtlCol="0">
              <a:spAutoFit/>
            </a:bodyPr>
            <a:lstStyle/>
            <a:p>
              <a:r>
                <a:rPr lang="en-US" altLang="ja-JP" dirty="0"/>
                <a:t># Executables</a:t>
              </a:r>
            </a:p>
            <a:p>
              <a:r>
                <a:rPr lang="en-US" altLang="ja-JP" dirty="0"/>
                <a:t>*.exe</a:t>
              </a:r>
            </a:p>
            <a:p>
              <a:r>
                <a:rPr lang="en-US" altLang="ja-JP" dirty="0"/>
                <a:t>*.out</a:t>
              </a:r>
            </a:p>
            <a:p>
              <a:r>
                <a:rPr lang="en-US" altLang="ja-JP" dirty="0"/>
                <a:t>*.app</a:t>
              </a:r>
              <a:endParaRPr kumimoji="1" lang="ja-JP" altLang="en-US" dirty="0"/>
            </a:p>
          </p:txBody>
        </p:sp>
      </p:grpSp>
    </p:spTree>
    <p:extLst>
      <p:ext uri="{BB962C8B-B14F-4D97-AF65-F5344CB8AC3E}">
        <p14:creationId xmlns:p14="http://schemas.microsoft.com/office/powerpoint/2010/main" val="67063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Git</a:t>
            </a:r>
            <a:r>
              <a:rPr kumimoji="1" lang="ja-JP" altLang="en-US" dirty="0"/>
              <a:t>について</a:t>
            </a:r>
          </a:p>
        </p:txBody>
      </p:sp>
      <p:sp>
        <p:nvSpPr>
          <p:cNvPr id="3" name="テキスト プレースホルダー 2"/>
          <p:cNvSpPr>
            <a:spLocks noGrp="1"/>
          </p:cNvSpPr>
          <p:nvPr>
            <p:ph type="body" idx="1"/>
          </p:nvPr>
        </p:nvSpPr>
        <p:spPr/>
        <p:txBody>
          <a:bodyPr/>
          <a:lstStyle/>
          <a:p>
            <a:r>
              <a:rPr kumimoji="1" lang="en-US" altLang="ja-JP" dirty="0" err="1"/>
              <a:t>Git</a:t>
            </a:r>
            <a:r>
              <a:rPr kumimoji="1" lang="ja-JP" altLang="en-US" dirty="0"/>
              <a:t>について</a:t>
            </a:r>
            <a:r>
              <a:rPr kumimoji="1" lang="en-US" altLang="ja-JP" dirty="0"/>
              <a:t>…</a:t>
            </a:r>
            <a:r>
              <a:rPr kumimoji="1" lang="ja-JP" altLang="en-US" dirty="0"/>
              <a:t>お話しします</a:t>
            </a:r>
          </a:p>
        </p:txBody>
      </p:sp>
    </p:spTree>
    <p:extLst>
      <p:ext uri="{BB962C8B-B14F-4D97-AF65-F5344CB8AC3E}">
        <p14:creationId xmlns:p14="http://schemas.microsoft.com/office/powerpoint/2010/main" val="27041298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a:latin typeface="メイリオ" panose="020B0604030504040204" pitchFamily="50" charset="-128"/>
                <a:ea typeface="メイリオ" panose="020B0604030504040204" pitchFamily="50" charset="-128"/>
              </a:rPr>
              <a:t>前ページで書いたように</a:t>
            </a:r>
            <a:r>
              <a:rPr kumimoji="1" lang="en-US" altLang="ja-JP" sz="2400" dirty="0">
                <a:latin typeface="メイリオ" panose="020B0604030504040204" pitchFamily="50" charset="-128"/>
                <a:ea typeface="メイリオ" panose="020B0604030504040204" pitchFamily="50" charset="-128"/>
              </a:rPr>
              <a:t>ignore</a:t>
            </a:r>
            <a:r>
              <a:rPr kumimoji="1" lang="ja-JP" altLang="en-US" sz="2400" dirty="0">
                <a:latin typeface="メイリオ" panose="020B0604030504040204" pitchFamily="50" charset="-128"/>
                <a:ea typeface="メイリオ" panose="020B0604030504040204" pitchFamily="50" charset="-128"/>
              </a:rPr>
              <a:t>が「無視」という意味なので、</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は無視に関するファイルです。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そして中にはたくさんの拡張子が書かれていましたね？拡張子というか</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などのワイルドカード表記なので「ファイル名」ともいえますが、どっちでもいいわ。</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つまるところ</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gitignore</a:t>
            </a:r>
            <a:r>
              <a:rPr kumimoji="1" lang="ja-JP" altLang="en-US" sz="2400" dirty="0">
                <a:latin typeface="メイリオ" panose="020B0604030504040204" pitchFamily="50" charset="-128"/>
                <a:ea typeface="メイリオ" panose="020B0604030504040204" pitchFamily="50" charset="-128"/>
              </a:rPr>
              <a:t>に書かれたルールに合致するファイルは最初からバージョン管理対象外というわけです。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まずテキスト形式のファイル以外は差分が取れずファイルが膨大になってしまうため除外するべきです。これにより</a:t>
            </a:r>
            <a:r>
              <a:rPr kumimoji="1" lang="en-US" altLang="ja-JP" sz="2400" dirty="0">
                <a:latin typeface="メイリオ" panose="020B0604030504040204" pitchFamily="50" charset="-128"/>
                <a:ea typeface="メイリオ" panose="020B0604030504040204" pitchFamily="50" charset="-128"/>
              </a:rPr>
              <a:t>exe</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a:latin typeface="メイリオ" panose="020B0604030504040204" pitchFamily="50" charset="-128"/>
                <a:ea typeface="メイリオ" panose="020B0604030504040204" pitchFamily="50" charset="-128"/>
              </a:rPr>
              <a:t>lib</a:t>
            </a:r>
            <a:r>
              <a:rPr kumimoji="1" lang="ja-JP" altLang="en-US" sz="2400" dirty="0">
                <a:latin typeface="メイリオ" panose="020B0604030504040204" pitchFamily="50" charset="-128"/>
                <a:ea typeface="メイリオ" panose="020B0604030504040204" pitchFamily="50" charset="-128"/>
              </a:rPr>
              <a:t>が除外対象になっているわけです。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次にコンパイルやビルドの際に自動生成されてしまう</a:t>
            </a:r>
            <a:r>
              <a:rPr kumimoji="1" lang="en-US" altLang="ja-JP" sz="2400" dirty="0">
                <a:latin typeface="メイリオ" panose="020B0604030504040204" pitchFamily="50" charset="-128"/>
                <a:ea typeface="メイリオ" panose="020B0604030504040204" pitchFamily="50" charset="-128"/>
              </a:rPr>
              <a:t>obj</a:t>
            </a:r>
            <a:r>
              <a:rPr kumimoji="1" lang="ja-JP" altLang="en-US" sz="2400" dirty="0">
                <a:latin typeface="メイリオ" panose="020B0604030504040204" pitchFamily="50" charset="-128"/>
                <a:ea typeface="メイリオ" panose="020B0604030504040204" pitchFamily="50" charset="-128"/>
              </a:rPr>
              <a:t>や</a:t>
            </a:r>
            <a:r>
              <a:rPr kumimoji="1" lang="en-US" altLang="ja-JP" sz="2400" dirty="0" err="1">
                <a:latin typeface="メイリオ" panose="020B0604030504040204" pitchFamily="50" charset="-128"/>
                <a:ea typeface="メイリオ" panose="020B0604030504040204" pitchFamily="50" charset="-128"/>
              </a:rPr>
              <a:t>pch</a:t>
            </a:r>
            <a:r>
              <a:rPr kumimoji="1" lang="ja-JP" altLang="en-US" sz="2400" dirty="0">
                <a:latin typeface="メイリオ" panose="020B0604030504040204" pitchFamily="50" charset="-128"/>
                <a:ea typeface="メイリオ" panose="020B0604030504040204" pitchFamily="50" charset="-128"/>
              </a:rPr>
              <a:t>などもそうですね</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どの道バイナリなので対象外ですが</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VisualStudio</a:t>
            </a:r>
            <a:r>
              <a:rPr kumimoji="1" lang="ja-JP" altLang="en-US" sz="2400" dirty="0">
                <a:latin typeface="メイリオ" panose="020B0604030504040204" pitchFamily="50" charset="-128"/>
                <a:ea typeface="メイリオ" panose="020B0604030504040204" pitchFamily="50" charset="-128"/>
              </a:rPr>
              <a:t>などではこれに加えて</a:t>
            </a:r>
            <a:r>
              <a:rPr kumimoji="1" lang="en-US" altLang="ja-JP" sz="2400" dirty="0">
                <a:latin typeface="メイリオ" panose="020B0604030504040204" pitchFamily="50" charset="-128"/>
                <a:ea typeface="メイリオ" panose="020B0604030504040204" pitchFamily="50" charset="-128"/>
              </a:rPr>
              <a:t>*.user</a:t>
            </a:r>
            <a:r>
              <a:rPr kumimoji="1" lang="ja-JP" altLang="en-US" sz="2400">
                <a:latin typeface="メイリオ" panose="020B0604030504040204" pitchFamily="50" charset="-128"/>
                <a:ea typeface="メイリオ" panose="020B0604030504040204" pitchFamily="50" charset="-128"/>
              </a:rPr>
              <a:t>ファイルなんかも自動生成される上共有の必要がないため書き加えておいた方がいいでしょう。</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a:latin typeface="メイリオ" panose="020B0604030504040204" pitchFamily="50" charset="-128"/>
                <a:ea typeface="メイリオ" panose="020B0604030504040204" pitchFamily="50" charset="-128"/>
              </a:rPr>
              <a:t>について</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9669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今回の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のリポジトリ作成の際に自動で作られたものですので、自分のプロジェクトに合わないことがあります。それぞれ個別で「いらないファイル」があるでしょう。それを登録してみましょう。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まずは適当に要らないファイルを配置しましょう。実験なので適当なものでいいです。</a:t>
            </a:r>
            <a:r>
              <a:rPr kumimoji="1" lang="en-US" altLang="ja-JP" sz="2400" dirty="0" err="1" smtClean="0">
                <a:latin typeface="メイリオ" panose="020B0604030504040204" pitchFamily="50" charset="-128"/>
                <a:ea typeface="メイリオ" panose="020B0604030504040204" pitchFamily="50" charset="-128"/>
              </a:rPr>
              <a:t>test.tst</a:t>
            </a:r>
            <a:r>
              <a:rPr kumimoji="1" lang="ja-JP" altLang="en-US" sz="2400" dirty="0" smtClean="0">
                <a:latin typeface="メイリオ" panose="020B0604030504040204" pitchFamily="50" charset="-128"/>
                <a:ea typeface="メイリオ" panose="020B0604030504040204" pitchFamily="50" charset="-128"/>
              </a:rPr>
              <a:t>とかでどうでしょうか？中身は書かなくていいです。</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→無視リストに追加→対象ファイル名。で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に追加されています。</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をテキストファイルか何かで開いて確認してください。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細かい</a:t>
            </a:r>
            <a:r>
              <a:rPr kumimoji="1" lang="ja-JP" altLang="en-US" sz="2400" dirty="0">
                <a:latin typeface="メイリオ" panose="020B0604030504040204" pitchFamily="50" charset="-128"/>
                <a:ea typeface="メイリオ" panose="020B0604030504040204" pitchFamily="50" charset="-128"/>
              </a:rPr>
              <a:t>ダイアログ</a:t>
            </a:r>
            <a:r>
              <a:rPr kumimoji="1" lang="ja-JP" altLang="en-US" sz="2400" dirty="0" smtClean="0">
                <a:latin typeface="メイリオ" panose="020B0604030504040204" pitchFamily="50" charset="-128"/>
                <a:ea typeface="メイリオ" panose="020B0604030504040204" pitchFamily="50" charset="-128"/>
              </a:rPr>
              <a:t>が出てきますが今はそのまま</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でいいでしょう。</a:t>
            </a:r>
            <a:endParaRPr kumimoji="1" lang="en-US" altLang="ja-JP" sz="2400" dirty="0" smtClean="0">
              <a:latin typeface="メイリオ" panose="020B0604030504040204" pitchFamily="50" charset="-128"/>
              <a:ea typeface="メイリオ" panose="020B0604030504040204" pitchFamily="50" charset="-128"/>
            </a:endParaRPr>
          </a:p>
          <a:p>
            <a:pPr marL="0" indent="0">
              <a:buNone/>
            </a:pP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smtClean="0">
                <a:latin typeface="メイリオ" panose="020B0604030504040204" pitchFamily="50" charset="-128"/>
                <a:ea typeface="メイリオ" panose="020B0604030504040204" pitchFamily="50" charset="-128"/>
              </a:rPr>
              <a:t>に</a:t>
            </a:r>
            <a:r>
              <a:rPr kumimoji="1" lang="ja-JP" altLang="en-US" dirty="0">
                <a:latin typeface="メイリオ" panose="020B0604030504040204" pitchFamily="50" charset="-128"/>
                <a:ea typeface="メイリオ" panose="020B0604030504040204" pitchFamily="50" charset="-128"/>
              </a:rPr>
              <a:t>個別</a:t>
            </a:r>
            <a:r>
              <a:rPr kumimoji="1" lang="ja-JP" altLang="en-US" dirty="0" smtClean="0">
                <a:latin typeface="メイリオ" panose="020B0604030504040204" pitchFamily="50" charset="-128"/>
                <a:ea typeface="メイリオ" panose="020B0604030504040204" pitchFamily="50" charset="-128"/>
              </a:rPr>
              <a:t>で追加する</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3656042" y="3159766"/>
            <a:ext cx="4899235" cy="2074010"/>
          </a:xfrm>
          <a:prstGeom prst="rect">
            <a:avLst/>
          </a:prstGeom>
        </p:spPr>
      </p:pic>
    </p:spTree>
    <p:extLst>
      <p:ext uri="{BB962C8B-B14F-4D97-AF65-F5344CB8AC3E}">
        <p14:creationId xmlns:p14="http://schemas.microsoft.com/office/powerpoint/2010/main" val="474141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前</a:t>
            </a:r>
            <a:r>
              <a:rPr kumimoji="1" lang="ja-JP" altLang="en-US" sz="2400" dirty="0">
                <a:latin typeface="メイリオ" panose="020B0604030504040204" pitchFamily="50" charset="-128"/>
                <a:ea typeface="メイリオ" panose="020B0604030504040204" pitchFamily="50" charset="-128"/>
              </a:rPr>
              <a:t>ページ</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例</a:t>
            </a:r>
            <a:r>
              <a:rPr kumimoji="1" lang="ja-JP" altLang="en-US" sz="2400" dirty="0" smtClean="0">
                <a:latin typeface="メイリオ" panose="020B0604030504040204" pitchFamily="50" charset="-128"/>
                <a:ea typeface="メイリオ" panose="020B0604030504040204" pitchFamily="50" charset="-128"/>
              </a:rPr>
              <a:t>ではその「ファイル名」を登録し、その</a:t>
            </a:r>
            <a:r>
              <a:rPr kumimoji="1" lang="en-US" altLang="ja-JP" sz="2400" dirty="0" smtClean="0">
                <a:latin typeface="メイリオ" panose="020B0604030504040204" pitchFamily="50" charset="-128"/>
                <a:ea typeface="メイリオ" panose="020B0604030504040204" pitchFamily="50" charset="-128"/>
              </a:rPr>
              <a:t>1</a:t>
            </a:r>
            <a:r>
              <a:rPr kumimoji="1" lang="ja-JP" altLang="en-US" sz="2400" dirty="0" smtClean="0">
                <a:latin typeface="メイリオ" panose="020B0604030504040204" pitchFamily="50" charset="-128"/>
                <a:ea typeface="メイリオ" panose="020B0604030504040204" pitchFamily="50" charset="-128"/>
              </a:rPr>
              <a:t>ファイルを無視するというだけでした。それでは次に「そのファイルの拡張子」を登録してみましょう。先ほどと同じように適当に「</a:t>
            </a:r>
            <a:r>
              <a:rPr kumimoji="1" lang="en-US" altLang="ja-JP" sz="2400" dirty="0" err="1" smtClean="0">
                <a:latin typeface="メイリオ" panose="020B0604030504040204" pitchFamily="50" charset="-128"/>
                <a:ea typeface="メイリオ" panose="020B0604030504040204" pitchFamily="50" charset="-128"/>
              </a:rPr>
              <a:t>extest.bin</a:t>
            </a:r>
            <a:r>
              <a:rPr kumimoji="1" lang="ja-JP" altLang="en-US" sz="2400" dirty="0" smtClean="0">
                <a:latin typeface="メイリオ" panose="020B0604030504040204" pitchFamily="50" charset="-128"/>
                <a:ea typeface="メイリオ" panose="020B0604030504040204" pitchFamily="50" charset="-128"/>
              </a:rPr>
              <a:t>」というファイルを作ります。</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そこで今度はファイル名ではなくその下の</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をクリックしてみます。そしてまた</a:t>
            </a:r>
            <a:r>
              <a:rPr kumimoji="1" lang="en-US" altLang="ja-JP" sz="2400" dirty="0" err="1" smtClean="0">
                <a:latin typeface="メイリオ" panose="020B0604030504040204" pitchFamily="50" charset="-128"/>
                <a:ea typeface="メイリオ" panose="020B0604030504040204" pitchFamily="50" charset="-128"/>
              </a:rPr>
              <a:t>sakura</a:t>
            </a:r>
            <a:r>
              <a:rPr kumimoji="1" lang="ja-JP" altLang="en-US" sz="2400" dirty="0" smtClean="0">
                <a:latin typeface="メイリオ" panose="020B0604030504040204" pitchFamily="50" charset="-128"/>
                <a:ea typeface="メイリオ" panose="020B0604030504040204" pitchFamily="50" charset="-128"/>
              </a:rPr>
              <a:t>か何かで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を見てみると</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が追加されていると思います。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ちなみに</a:t>
            </a:r>
            <a:r>
              <a:rPr kumimoji="1" lang="en-US" altLang="ja-JP" sz="2400" dirty="0" smtClean="0">
                <a:latin typeface="メイリオ" panose="020B0604030504040204" pitchFamily="50" charset="-128"/>
                <a:ea typeface="メイリオ" panose="020B0604030504040204" pitchFamily="50" charset="-128"/>
              </a:rPr>
              <a:t>*.bin</a:t>
            </a:r>
            <a:r>
              <a:rPr kumimoji="1" lang="ja-JP" altLang="en-US" sz="2400" dirty="0" smtClean="0">
                <a:latin typeface="メイリオ" panose="020B0604030504040204" pitchFamily="50" charset="-128"/>
                <a:ea typeface="メイリオ" panose="020B0604030504040204" pitchFamily="50" charset="-128"/>
              </a:rPr>
              <a:t>の後ろのスラッシュは「このフォルダのみ適用」ってことなので登録時に「再帰的に適用する」とやった場合はこのスラッシュは消えます。基本的には「再帰的に適用する」でいいんじゃないでしょうか。そこは個別のプロジェクトで変わってくると思いますのでお任せします。</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gitignore</a:t>
            </a:r>
            <a:r>
              <a:rPr kumimoji="1" lang="ja-JP" altLang="en-US" dirty="0" err="1" smtClean="0">
                <a:latin typeface="メイリオ" panose="020B0604030504040204" pitchFamily="50" charset="-128"/>
                <a:ea typeface="メイリオ" panose="020B0604030504040204" pitchFamily="50" charset="-128"/>
              </a:rPr>
              <a:t>に拡</a:t>
            </a:r>
            <a:r>
              <a:rPr kumimoji="1" lang="ja-JP" altLang="en-US" dirty="0" smtClean="0">
                <a:latin typeface="メイリオ" panose="020B0604030504040204" pitchFamily="50" charset="-128"/>
                <a:ea typeface="メイリオ" panose="020B0604030504040204" pitchFamily="50" charset="-128"/>
              </a:rPr>
              <a:t>張子で追加する</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3879676" y="2339956"/>
            <a:ext cx="4457700" cy="1409700"/>
          </a:xfrm>
          <a:prstGeom prst="rect">
            <a:avLst/>
          </a:prstGeom>
        </p:spPr>
      </p:pic>
    </p:spTree>
    <p:extLst>
      <p:ext uri="{BB962C8B-B14F-4D97-AF65-F5344CB8AC3E}">
        <p14:creationId xmlns:p14="http://schemas.microsoft.com/office/powerpoint/2010/main" val="259230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みなさんがこれからゲームを作っていくうえで</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を使用するとき、この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は重要な役割を担っていきます。</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はそれぞれのプロジェクトで変わっていくと思いますが、</a:t>
            </a:r>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err="1" smtClean="0">
                <a:latin typeface="メイリオ" panose="020B0604030504040204" pitchFamily="50" charset="-128"/>
                <a:ea typeface="メイリオ" panose="020B0604030504040204" pitchFamily="50" charset="-128"/>
              </a:rPr>
              <a:t>での</a:t>
            </a:r>
            <a:r>
              <a:rPr kumimoji="1" lang="ja-JP" altLang="en-US" sz="2400" dirty="0" smtClean="0">
                <a:latin typeface="メイリオ" panose="020B0604030504040204" pitchFamily="50" charset="-128"/>
                <a:ea typeface="メイリオ" panose="020B0604030504040204" pitchFamily="50" charset="-128"/>
              </a:rPr>
              <a:t>開発のための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を作るのも面倒ですよね。そこで</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のテンプレートを用意しました。</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用 </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1800" dirty="0" smtClean="0">
                <a:latin typeface="メイリオ" panose="020B0604030504040204" pitchFamily="50" charset="-128"/>
                <a:ea typeface="メイリオ" panose="020B0604030504040204" pitchFamily="50" charset="-128"/>
                <a:hlinkClick r:id="rId2"/>
              </a:rPr>
              <a:t>https</a:t>
            </a:r>
            <a:r>
              <a:rPr kumimoji="1" lang="en-US" altLang="ja-JP" sz="1800" dirty="0">
                <a:latin typeface="メイリオ" panose="020B0604030504040204" pitchFamily="50" charset="-128"/>
                <a:ea typeface="メイリオ" panose="020B0604030504040204" pitchFamily="50" charset="-128"/>
                <a:hlinkClick r:id="rId2"/>
              </a:rPr>
              <a:t>://</a:t>
            </a:r>
            <a:r>
              <a:rPr kumimoji="1" lang="en-US" altLang="ja-JP" sz="1800" dirty="0" smtClean="0">
                <a:latin typeface="メイリオ" panose="020B0604030504040204" pitchFamily="50" charset="-128"/>
                <a:ea typeface="メイリオ" panose="020B0604030504040204" pitchFamily="50" charset="-128"/>
                <a:hlinkClick r:id="rId2"/>
              </a:rPr>
              <a:t>github.com/RYUICHIKAWANO/TestRepository/blob/master/unity.gitignore</a:t>
            </a:r>
            <a:endParaRPr kumimoji="1" lang="en-US" altLang="ja-JP" sz="18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用：</a:t>
            </a:r>
            <a:r>
              <a:rPr kumimoji="1" lang="en-US" altLang="ja-JP" sz="1800" dirty="0" smtClean="0">
                <a:latin typeface="メイリオ" panose="020B0604030504040204" pitchFamily="50" charset="-128"/>
                <a:ea typeface="メイリオ" panose="020B0604030504040204" pitchFamily="50" charset="-128"/>
                <a:hlinkClick r:id="rId3"/>
              </a:rPr>
              <a:t>https</a:t>
            </a:r>
            <a:r>
              <a:rPr kumimoji="1" lang="en-US" altLang="ja-JP" sz="1800" dirty="0">
                <a:latin typeface="メイリオ" panose="020B0604030504040204" pitchFamily="50" charset="-128"/>
                <a:ea typeface="メイリオ" panose="020B0604030504040204" pitchFamily="50" charset="-128"/>
                <a:hlinkClick r:id="rId3"/>
              </a:rPr>
              <a:t>://</a:t>
            </a:r>
            <a:r>
              <a:rPr kumimoji="1" lang="en-US" altLang="ja-JP" sz="1800" dirty="0" smtClean="0">
                <a:latin typeface="メイリオ" panose="020B0604030504040204" pitchFamily="50" charset="-128"/>
                <a:ea typeface="メイリオ" panose="020B0604030504040204" pitchFamily="50" charset="-128"/>
                <a:hlinkClick r:id="rId3"/>
              </a:rPr>
              <a:t>github.com/RYUICHIKAWANO/TestRepository/blob/master/ue4.gitignore</a:t>
            </a:r>
            <a:endParaRPr kumimoji="1" lang="en-US" altLang="ja-JP" sz="18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VS</a:t>
            </a:r>
            <a:r>
              <a:rPr kumimoji="1" lang="ja-JP" altLang="en-US" sz="2400" dirty="0" smtClean="0">
                <a:latin typeface="メイリオ" panose="020B0604030504040204" pitchFamily="50" charset="-128"/>
                <a:ea typeface="メイリオ" panose="020B0604030504040204" pitchFamily="50" charset="-128"/>
              </a:rPr>
              <a:t>用：</a:t>
            </a:r>
            <a:r>
              <a:rPr kumimoji="1" lang="en-US" altLang="ja-JP" sz="1800" dirty="0" smtClean="0">
                <a:latin typeface="メイリオ" panose="020B0604030504040204" pitchFamily="50" charset="-128"/>
                <a:ea typeface="メイリオ" panose="020B0604030504040204" pitchFamily="50" charset="-128"/>
                <a:hlinkClick r:id="rId4"/>
              </a:rPr>
              <a:t>https</a:t>
            </a:r>
            <a:r>
              <a:rPr kumimoji="1" lang="en-US" altLang="ja-JP" sz="1800" dirty="0">
                <a:latin typeface="メイリオ" panose="020B0604030504040204" pitchFamily="50" charset="-128"/>
                <a:ea typeface="メイリオ" panose="020B0604030504040204" pitchFamily="50" charset="-128"/>
                <a:hlinkClick r:id="rId4"/>
              </a:rPr>
              <a:t>://</a:t>
            </a:r>
            <a:r>
              <a:rPr kumimoji="1" lang="en-US" altLang="ja-JP" sz="1800" dirty="0" smtClean="0">
                <a:latin typeface="メイリオ" panose="020B0604030504040204" pitchFamily="50" charset="-128"/>
                <a:ea typeface="メイリオ" panose="020B0604030504040204" pitchFamily="50" charset="-128"/>
                <a:hlinkClick r:id="rId4"/>
              </a:rPr>
              <a:t>github.com/RYUICHIKAWANO/TestRepository/blob/master/visualstudio.gitignore</a:t>
            </a:r>
            <a:endParaRPr kumimoji="1" lang="en-US" altLang="ja-JP" sz="18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これらを自分のプロジェクトに合わせて</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中身</a:t>
            </a:r>
            <a:r>
              <a:rPr kumimoji="1" lang="ja-JP" altLang="en-US" sz="2400" dirty="0" smtClean="0">
                <a:latin typeface="メイリオ" panose="020B0604030504040204" pitchFamily="50" charset="-128"/>
                <a:ea typeface="メイリオ" panose="020B0604030504040204" pitchFamily="50" charset="-128"/>
              </a:rPr>
              <a:t>に書き込むか、元の</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err="1" smtClean="0">
                <a:latin typeface="メイリオ" panose="020B0604030504040204" pitchFamily="50" charset="-128"/>
                <a:ea typeface="メイリオ" panose="020B0604030504040204" pitchFamily="50" charset="-128"/>
              </a:rPr>
              <a:t>を削</a:t>
            </a:r>
            <a:r>
              <a:rPr kumimoji="1" lang="ja-JP" altLang="en-US" sz="2400" dirty="0" smtClean="0">
                <a:latin typeface="メイリオ" panose="020B0604030504040204" pitchFamily="50" charset="-128"/>
                <a:ea typeface="メイリオ" panose="020B0604030504040204" pitchFamily="50" charset="-128"/>
              </a:rPr>
              <a:t>除して、例えば</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プロジェクトなら</a:t>
            </a:r>
            <a:r>
              <a:rPr kumimoji="1" lang="en-US" altLang="ja-JP" sz="2400" dirty="0" err="1" smtClean="0">
                <a:latin typeface="メイリオ" panose="020B0604030504040204" pitchFamily="50" charset="-128"/>
                <a:ea typeface="メイリオ" panose="020B0604030504040204" pitchFamily="50" charset="-128"/>
              </a:rPr>
              <a:t>unity.giticnore</a:t>
            </a:r>
            <a:r>
              <a:rPr kumimoji="1" lang="ja-JP" altLang="en-US" sz="2400" dirty="0" smtClean="0">
                <a:latin typeface="メイリオ" panose="020B0604030504040204" pitchFamily="50" charset="-128"/>
                <a:ea typeface="メイリオ" panose="020B0604030504040204" pitchFamily="50" charset="-128"/>
              </a:rPr>
              <a:t>を</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にリネームして使ってください。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smtClean="0">
                <a:latin typeface="メイリオ" panose="020B0604030504040204" pitchFamily="50" charset="-128"/>
                <a:ea typeface="メイリオ" panose="020B0604030504040204" pitchFamily="50" charset="-128"/>
              </a:rPr>
              <a:t>さまざまな</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gitignore</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31328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968356"/>
            <a:ext cx="11628120" cy="5889643"/>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そういえばリモートサーバーを使用するのは初めてだったと思いますので、ローカルでファイルの追加→コミット→プッシュまでやってみましょう。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「プッシュ」というのが初耳かもしれませんが、「コミット」というのはあくまでも「ローカルリポジトリでの確定」</a:t>
            </a:r>
            <a:r>
              <a:rPr kumimoji="1" lang="ja-JP" altLang="en-US" sz="2400" dirty="0" err="1" smtClean="0">
                <a:latin typeface="メイリオ" panose="020B0604030504040204" pitchFamily="50" charset="-128"/>
                <a:ea typeface="メイリオ" panose="020B0604030504040204" pitchFamily="50" charset="-128"/>
              </a:rPr>
              <a:t>ど</a:t>
            </a:r>
            <a:r>
              <a:rPr kumimoji="1" lang="ja-JP" altLang="en-US" sz="2400" dirty="0" smtClean="0">
                <a:latin typeface="メイリオ" panose="020B0604030504040204" pitchFamily="50" charset="-128"/>
                <a:ea typeface="メイリオ" panose="020B0604030504040204" pitchFamily="50" charset="-128"/>
              </a:rPr>
              <a:t>まりなので、サーバには反映されません。サーバに反映されないとチームの共同作業もできませんし、学校と家との連携もできませんし、僕らが皆さんの進捗を確認することもできません。</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「プッシュ」を忘れないようにしてください。はい、まずはローカルの時と同様にまずは適当なファイルを作りましょう。せっかくだから「</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」で中身は</a:t>
            </a:r>
            <a:r>
              <a:rPr kumimoji="1" lang="en-US" altLang="ja-JP" sz="2400" dirty="0" smtClean="0">
                <a:latin typeface="メイリオ" panose="020B0604030504040204" pitchFamily="50" charset="-128"/>
                <a:ea typeface="メイリオ" panose="020B0604030504040204" pitchFamily="50" charset="-128"/>
              </a:rPr>
              <a:t>HelloWorld</a:t>
            </a:r>
            <a:r>
              <a:rPr kumimoji="1" lang="ja-JP" altLang="en-US" sz="2400" dirty="0" smtClean="0">
                <a:latin typeface="メイリオ" panose="020B0604030504040204" pitchFamily="50" charset="-128"/>
                <a:ea typeface="メイリオ" panose="020B0604030504040204" pitchFamily="50" charset="-128"/>
              </a:rPr>
              <a:t>みたいなファイルを作ってください。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その</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を右クリ→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→追加→コメント記入→コミット→プッシュ　までやってみてください。もしかしたら再度パスワード</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とか聞かれるかもしれませんが、その時は入力すれば</a:t>
            </a:r>
            <a:r>
              <a:rPr kumimoji="1" lang="ja-JP" altLang="en-US" sz="2400" dirty="0" err="1" smtClean="0">
                <a:latin typeface="メイリオ" panose="020B0604030504040204" pitchFamily="50" charset="-128"/>
                <a:ea typeface="メイリオ" panose="020B0604030504040204" pitchFamily="50" charset="-128"/>
              </a:rPr>
              <a:t>い</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err="1" smtClean="0">
                <a:latin typeface="メイリオ" panose="020B0604030504040204" pitchFamily="50" charset="-128"/>
                <a:ea typeface="メイリオ" panose="020B0604030504040204" pitchFamily="50" charset="-128"/>
              </a:rPr>
              <a:t>いだけの</a:t>
            </a:r>
            <a:r>
              <a:rPr kumimoji="1" lang="ja-JP" altLang="en-US" sz="2400" dirty="0" smtClean="0">
                <a:latin typeface="メイリオ" panose="020B0604030504040204" pitchFamily="50" charset="-128"/>
                <a:ea typeface="メイリオ" panose="020B0604030504040204" pitchFamily="50" charset="-128"/>
              </a:rPr>
              <a:t>話。とにかくやって</a:t>
            </a:r>
            <a:r>
              <a:rPr kumimoji="1" lang="en-US" altLang="ja-JP" sz="2400" dirty="0" smtClean="0">
                <a:latin typeface="メイリオ" panose="020B0604030504040204" pitchFamily="50" charset="-128"/>
                <a:ea typeface="メイリオ" panose="020B0604030504040204" pitchFamily="50" charset="-128"/>
              </a:rPr>
              <a:t>Web</a:t>
            </a:r>
            <a:r>
              <a:rPr kumimoji="1" lang="ja-JP" altLang="en-US" sz="2400" dirty="0" smtClean="0">
                <a:latin typeface="メイリオ" panose="020B0604030504040204" pitchFamily="50" charset="-128"/>
                <a:ea typeface="メイリオ" panose="020B0604030504040204" pitchFamily="50" charset="-128"/>
              </a:rPr>
              <a:t>サイトを見て上がってるのを確認して下さい。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12611"/>
            <a:ext cx="10510147" cy="1371600"/>
          </a:xfrm>
        </p:spPr>
        <p:txBody>
          <a:bodyPr/>
          <a:lstStyle/>
          <a:p>
            <a:pPr algn="ctr"/>
            <a:r>
              <a:rPr kumimoji="1" lang="ja-JP" altLang="en-US" dirty="0" smtClean="0">
                <a:latin typeface="メイリオ" panose="020B0604030504040204" pitchFamily="50" charset="-128"/>
                <a:ea typeface="メイリオ" panose="020B0604030504040204" pitchFamily="50" charset="-128"/>
              </a:rPr>
              <a:t>ファイルの追加→コミット→プッシュ</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8240494" y="5335303"/>
            <a:ext cx="3252190" cy="714767"/>
          </a:xfrm>
          <a:prstGeom prst="rect">
            <a:avLst/>
          </a:prstGeom>
        </p:spPr>
      </p:pic>
    </p:spTree>
    <p:extLst>
      <p:ext uri="{BB962C8B-B14F-4D97-AF65-F5344CB8AC3E}">
        <p14:creationId xmlns:p14="http://schemas.microsoft.com/office/powerpoint/2010/main" val="2002582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304800" y="814192"/>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次は先ほどの</a:t>
            </a:r>
            <a:r>
              <a:rPr kumimoji="1" lang="en-US" altLang="ja-JP" sz="2400" dirty="0" smtClean="0">
                <a:latin typeface="メイリオ" panose="020B0604030504040204" pitchFamily="50" charset="-128"/>
                <a:ea typeface="メイリオ" panose="020B0604030504040204" pitchFamily="50" charset="-128"/>
              </a:rPr>
              <a:t>main.cpp</a:t>
            </a:r>
            <a:r>
              <a:rPr kumimoji="1" lang="ja-JP" altLang="en-US" sz="2400" dirty="0" smtClean="0">
                <a:latin typeface="メイリオ" panose="020B0604030504040204" pitchFamily="50" charset="-128"/>
                <a:ea typeface="メイリオ" panose="020B0604030504040204" pitchFamily="50" charset="-128"/>
              </a:rPr>
              <a:t>の中身を好きに変更してみて、変更したらアイコンが</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　　　　　　こうなってるはずなので、これでコミットをしてみます。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もうわかってると思いますが右クリ→</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コミットです。</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この時にコメントを求められますので、適当なコメントを書いてコミットしてください。コミットができたらプッシュしてください。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プッシュ</a:t>
            </a:r>
            <a:r>
              <a:rPr kumimoji="1" lang="ja-JP" altLang="en-US" sz="2400" dirty="0" smtClean="0">
                <a:latin typeface="メイリオ" panose="020B0604030504040204" pitchFamily="50" charset="-128"/>
                <a:ea typeface="メイリオ" panose="020B0604030504040204" pitchFamily="50" charset="-128"/>
              </a:rPr>
              <a:t>ができたらサーバをチェックして内容が変わっているのを確認して下さい。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ここまでができたら</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および</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はあらかた使えているといっていいと思います。自分のプロジェクトを作る時は</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で作らないと僕らが見えないので</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で作っておいてください。これで基本はできましたがもう少し続きます。</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9" y="250521"/>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ファイルの変更→コミット→プッシュ</a:t>
            </a:r>
            <a:endParaRPr kumimoji="1" lang="ja-JP" altLang="en-US" sz="1600" b="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521918" y="1233622"/>
            <a:ext cx="1828800" cy="466725"/>
          </a:xfrm>
          <a:prstGeom prst="rect">
            <a:avLst/>
          </a:prstGeom>
        </p:spPr>
      </p:pic>
      <p:pic>
        <p:nvPicPr>
          <p:cNvPr id="6" name="図 5"/>
          <p:cNvPicPr>
            <a:picLocks noChangeAspect="1"/>
          </p:cNvPicPr>
          <p:nvPr/>
        </p:nvPicPr>
        <p:blipFill rotWithShape="1">
          <a:blip r:embed="rId3"/>
          <a:srcRect t="19589" b="20190"/>
          <a:stretch/>
        </p:blipFill>
        <p:spPr>
          <a:xfrm>
            <a:off x="8142701" y="1700347"/>
            <a:ext cx="3283794" cy="438411"/>
          </a:xfrm>
          <a:prstGeom prst="rect">
            <a:avLst/>
          </a:prstGeom>
        </p:spPr>
      </p:pic>
      <p:pic>
        <p:nvPicPr>
          <p:cNvPr id="7" name="図 6"/>
          <p:cNvPicPr>
            <a:picLocks noChangeAspect="1"/>
          </p:cNvPicPr>
          <p:nvPr/>
        </p:nvPicPr>
        <p:blipFill>
          <a:blip r:embed="rId4"/>
          <a:stretch>
            <a:fillRect/>
          </a:stretch>
        </p:blipFill>
        <p:spPr>
          <a:xfrm>
            <a:off x="2874527" y="3590039"/>
            <a:ext cx="7158821" cy="1945131"/>
          </a:xfrm>
          <a:prstGeom prst="rect">
            <a:avLst/>
          </a:prstGeom>
        </p:spPr>
      </p:pic>
    </p:spTree>
    <p:extLst>
      <p:ext uri="{BB962C8B-B14F-4D97-AF65-F5344CB8AC3E}">
        <p14:creationId xmlns:p14="http://schemas.microsoft.com/office/powerpoint/2010/main" val="331082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ここまで変更の内容を上げる事ばかりやってきましたが、チーム制作などで重要なのは「ほかのチームメンバーの変更内容を受け取る」ことです。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表題</a:t>
            </a:r>
            <a:r>
              <a:rPr kumimoji="1" lang="ja-JP" altLang="en-US" sz="2400" dirty="0" smtClean="0">
                <a:latin typeface="メイリオ" panose="020B0604030504040204" pitchFamily="50" charset="-128"/>
                <a:ea typeface="メイリオ" panose="020B0604030504040204" pitchFamily="50" charset="-128"/>
              </a:rPr>
              <a:t>に「プル</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フェッチ」と書きましたが、初心者は基本的にプルだけ知っておけば何とかなります。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「プル」はサーバ</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リモートリポジトリ</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の最新版をローカルに取得するための操作です。要は誰かの変更を自分のローカル</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作業フォルダ</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に反映することができます。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ちょっと</a:t>
            </a:r>
            <a:r>
              <a:rPr kumimoji="1" lang="ja-JP" altLang="en-US" sz="2400" dirty="0">
                <a:latin typeface="メイリオ" panose="020B0604030504040204" pitchFamily="50" charset="-128"/>
                <a:ea typeface="メイリオ" panose="020B0604030504040204" pitchFamily="50" charset="-128"/>
              </a:rPr>
              <a:t>僕</a:t>
            </a:r>
            <a:r>
              <a:rPr kumimoji="1" lang="ja-JP" altLang="en-US" sz="2400" dirty="0" smtClean="0">
                <a:latin typeface="メイリオ" panose="020B0604030504040204" pitchFamily="50" charset="-128"/>
                <a:ea typeface="メイリオ" panose="020B0604030504040204" pitchFamily="50" charset="-128"/>
              </a:rPr>
              <a:t>がテスト</a:t>
            </a:r>
            <a:r>
              <a:rPr kumimoji="1" lang="ja-JP" altLang="en-US" sz="2400" dirty="0">
                <a:latin typeface="メイリオ" panose="020B0604030504040204" pitchFamily="50" charset="-128"/>
                <a:ea typeface="メイリオ" panose="020B0604030504040204" pitchFamily="50" charset="-128"/>
              </a:rPr>
              <a:t>データ</a:t>
            </a:r>
            <a:r>
              <a:rPr kumimoji="1" lang="ja-JP" altLang="en-US" sz="2400" dirty="0" smtClean="0">
                <a:latin typeface="メイリオ" panose="020B0604030504040204" pitchFamily="50" charset="-128"/>
                <a:ea typeface="メイリオ" panose="020B0604030504040204" pitchFamily="50" charset="-128"/>
              </a:rPr>
              <a:t>をいじってみるので、ワークスペース</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エクスプローラで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上で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何も選択しないで</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右クリ→</a:t>
            </a:r>
            <a:r>
              <a:rPr kumimoji="1" lang="en-US" altLang="ja-JP" sz="2400" dirty="0" err="1" smtClean="0">
                <a:latin typeface="メイリオ" panose="020B0604030504040204" pitchFamily="50" charset="-128"/>
                <a:ea typeface="メイリオ" panose="020B0604030504040204" pitchFamily="50" charset="-128"/>
              </a:rPr>
              <a:t>TortoiseGit</a:t>
            </a:r>
            <a:r>
              <a:rPr kumimoji="1" lang="ja-JP" altLang="en-US" sz="2400" dirty="0" smtClean="0">
                <a:latin typeface="メイリオ" panose="020B0604030504040204" pitchFamily="50" charset="-128"/>
                <a:ea typeface="メイリオ" panose="020B0604030504040204" pitchFamily="50" charset="-128"/>
              </a:rPr>
              <a:t>→プルを選んでください。</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そうすると何かウィンドウが出てきますが</a:t>
            </a:r>
            <a:r>
              <a:rPr kumimoji="1" lang="en-US" altLang="ja-JP" sz="2400" dirty="0" smtClean="0">
                <a:latin typeface="メイリオ" panose="020B0604030504040204" pitchFamily="50" charset="-128"/>
                <a:ea typeface="メイリオ" panose="020B0604030504040204" pitchFamily="50" charset="-128"/>
              </a:rPr>
              <a:t>OK</a:t>
            </a:r>
            <a:r>
              <a:rPr kumimoji="1" lang="ja-JP" altLang="en-US" sz="2400" dirty="0" smtClean="0">
                <a:latin typeface="メイリオ" panose="020B0604030504040204" pitchFamily="50" charset="-128"/>
                <a:ea typeface="メイリオ" panose="020B0604030504040204" pitchFamily="50" charset="-128"/>
              </a:rPr>
              <a:t>押して下さい。</a:t>
            </a:r>
            <a:r>
              <a:rPr kumimoji="1" lang="en-US" altLang="ja-JP" sz="2400" dirty="0">
                <a:latin typeface="メイリオ" panose="020B0604030504040204" pitchFamily="50" charset="-128"/>
                <a:ea typeface="メイリオ" panose="020B0604030504040204" pitchFamily="50" charset="-128"/>
              </a:rPr>
              <a:t/>
            </a:r>
            <a:br>
              <a:rPr kumimoji="1" lang="en-US" altLang="ja-JP" sz="2400" dirty="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そうするとローカルにサーバ側の変更が反映されると思い</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ます。これをチームメンバー同士で行うことでプログラムの</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連携をとることができます。履歴もきっちり残るのでバグの</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犯人探しにも使えます</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笑</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たまに衝突が起こるのでその時は前述の「マージ」でなんとかしましょう。これで</a:t>
            </a:r>
            <a:r>
              <a:rPr kumimoji="1" lang="en-US" altLang="ja-JP" sz="2400" dirty="0" err="1" smtClean="0">
                <a:latin typeface="メイリオ" panose="020B0604030504040204" pitchFamily="50" charset="-128"/>
                <a:ea typeface="メイリオ" panose="020B0604030504040204" pitchFamily="50" charset="-128"/>
              </a:rPr>
              <a:t>Git</a:t>
            </a:r>
            <a:r>
              <a:rPr kumimoji="1" lang="ja-JP" altLang="en-US" sz="2400" dirty="0" smtClean="0">
                <a:latin typeface="メイリオ" panose="020B0604030504040204" pitchFamily="50" charset="-128"/>
                <a:ea typeface="メイリオ" panose="020B0604030504040204" pitchFamily="50" charset="-128"/>
              </a:rPr>
              <a:t>及び</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の基本は終了です。お疲れさま</a:t>
            </a:r>
            <a:r>
              <a:rPr kumimoji="1" lang="ja-JP" altLang="en-US" sz="2400" dirty="0" err="1" smtClean="0">
                <a:latin typeface="メイリオ" panose="020B0604030504040204" pitchFamily="50" charset="-128"/>
                <a:ea typeface="メイリオ" panose="020B0604030504040204" pitchFamily="50" charset="-128"/>
              </a:rPr>
              <a:t>で</a:t>
            </a:r>
            <a:r>
              <a:rPr kumimoji="1" lang="ja-JP" altLang="en-US" sz="2400" dirty="0" smtClean="0">
                <a:latin typeface="メイリオ" panose="020B0604030504040204" pitchFamily="50" charset="-128"/>
                <a:ea typeface="メイリオ" panose="020B0604030504040204" pitchFamily="50" charset="-128"/>
              </a:rPr>
              <a:t>した。</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プル</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フェッチ</a:t>
            </a:r>
            <a:endParaRPr kumimoji="1" lang="ja-JP" altLang="en-US" sz="1600" b="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2"/>
          <a:stretch>
            <a:fillRect/>
          </a:stretch>
        </p:blipFill>
        <p:spPr>
          <a:xfrm>
            <a:off x="9159448" y="4301075"/>
            <a:ext cx="1767387" cy="1572504"/>
          </a:xfrm>
          <a:prstGeom prst="rect">
            <a:avLst/>
          </a:prstGeom>
        </p:spPr>
      </p:pic>
    </p:spTree>
    <p:extLst>
      <p:ext uri="{BB962C8B-B14F-4D97-AF65-F5344CB8AC3E}">
        <p14:creationId xmlns:p14="http://schemas.microsoft.com/office/powerpoint/2010/main" val="4033613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346261"/>
            <a:ext cx="10058400" cy="1371600"/>
          </a:xfrm>
        </p:spPr>
        <p:txBody>
          <a:bodyPr/>
          <a:lstStyle/>
          <a:p>
            <a:r>
              <a:rPr lang="ja-JP" altLang="en-US" dirty="0" smtClean="0">
                <a:latin typeface="メイリオ" panose="020B0604030504040204" pitchFamily="50" charset="-128"/>
                <a:ea typeface="メイリオ" panose="020B0604030504040204" pitchFamily="50" charset="-128"/>
              </a:rPr>
              <a:t>さいごに</a:t>
            </a:r>
            <a:endParaRPr lang="ja-JP" altLang="en-US" dirty="0">
              <a:latin typeface="メイリオ" panose="020B0604030504040204" pitchFamily="50" charset="-128"/>
              <a:ea typeface="メイリオ" panose="020B0604030504040204" pitchFamily="50" charset="-128"/>
            </a:endParaRPr>
          </a:p>
        </p:txBody>
      </p:sp>
      <p:sp>
        <p:nvSpPr>
          <p:cNvPr id="8" name="コンテンツ プレースホルダー 2"/>
          <p:cNvSpPr>
            <a:spLocks noGrp="1"/>
          </p:cNvSpPr>
          <p:nvPr>
            <p:ph idx="1"/>
          </p:nvPr>
        </p:nvSpPr>
        <p:spPr>
          <a:xfrm>
            <a:off x="761999" y="1320800"/>
            <a:ext cx="10811933" cy="5283199"/>
          </a:xfrm>
        </p:spPr>
        <p:txBody>
          <a:bodyPr>
            <a:normAutofit/>
          </a:bodyPr>
          <a:lstStyle/>
          <a:p>
            <a:r>
              <a:rPr lang="ja-JP" altLang="en-US" sz="2800" dirty="0" smtClean="0">
                <a:latin typeface="メイリオ" panose="020B0604030504040204" pitchFamily="50" charset="-128"/>
                <a:ea typeface="メイリオ" panose="020B0604030504040204" pitchFamily="50" charset="-128"/>
              </a:rPr>
              <a:t>ここまで話してきたのはあくまでも初級者編です。</a:t>
            </a:r>
            <a:r>
              <a:rPr lang="en-US" altLang="ja-JP" sz="2800" dirty="0" err="1" smtClean="0">
                <a:latin typeface="メイリオ" panose="020B0604030504040204" pitchFamily="50" charset="-128"/>
                <a:ea typeface="メイリオ" panose="020B0604030504040204" pitchFamily="50" charset="-128"/>
              </a:rPr>
              <a:t>Git</a:t>
            </a:r>
            <a:r>
              <a:rPr lang="ja-JP" altLang="en-US" sz="2800" dirty="0" smtClean="0">
                <a:latin typeface="メイリオ" panose="020B0604030504040204" pitchFamily="50" charset="-128"/>
                <a:ea typeface="メイリオ" panose="020B0604030504040204" pitchFamily="50" charset="-128"/>
              </a:rPr>
              <a:t>について詳しく知りたい人は「サル先生の</a:t>
            </a:r>
            <a:r>
              <a:rPr lang="en-US" altLang="ja-JP" sz="2800" dirty="0" err="1" smtClean="0">
                <a:latin typeface="メイリオ" panose="020B0604030504040204" pitchFamily="50" charset="-128"/>
                <a:ea typeface="メイリオ" panose="020B0604030504040204" pitchFamily="50" charset="-128"/>
              </a:rPr>
              <a:t>Git</a:t>
            </a:r>
            <a:r>
              <a:rPr lang="ja-JP" altLang="en-US" sz="2800" dirty="0" smtClean="0">
                <a:latin typeface="メイリオ" panose="020B0604030504040204" pitchFamily="50" charset="-128"/>
                <a:ea typeface="メイリオ" panose="020B0604030504040204" pitchFamily="50" charset="-128"/>
              </a:rPr>
              <a:t>入門」が</a:t>
            </a:r>
            <a:r>
              <a:rPr lang="en-US" altLang="ja-JP" sz="2800" dirty="0" smtClean="0">
                <a:latin typeface="メイリオ" panose="020B0604030504040204" pitchFamily="50" charset="-128"/>
                <a:ea typeface="メイリオ" panose="020B0604030504040204" pitchFamily="50" charset="-128"/>
              </a:rPr>
              <a:t>Web</a:t>
            </a:r>
            <a:r>
              <a:rPr lang="ja-JP" altLang="en-US" sz="2800" dirty="0" smtClean="0">
                <a:latin typeface="メイリオ" panose="020B0604030504040204" pitchFamily="50" charset="-128"/>
                <a:ea typeface="メイリオ" panose="020B0604030504040204" pitchFamily="50" charset="-128"/>
              </a:rPr>
              <a:t>で無料で読めますので、読んでおいてください。</a:t>
            </a: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r>
              <a:rPr lang="en-US" altLang="ja-JP" sz="2800" dirty="0">
                <a:hlinkClick r:id="rId2"/>
              </a:rPr>
              <a:t>https://backlog.com/ja/git-tutorial</a:t>
            </a:r>
            <a:r>
              <a:rPr lang="en-US" altLang="ja-JP" sz="2800" dirty="0" smtClean="0">
                <a:hlinkClick r:id="rId2"/>
              </a:rPr>
              <a:t>/</a:t>
            </a:r>
            <a:endParaRPr lang="en-US" altLang="ja-JP" sz="2800" dirty="0" smtClean="0"/>
          </a:p>
          <a:p>
            <a:pPr marL="0" indent="0">
              <a:buNone/>
            </a:pPr>
            <a:r>
              <a:rPr lang="en-US" altLang="ja-JP" sz="2800" dirty="0" smtClean="0">
                <a:latin typeface="メイリオ" panose="020B0604030504040204" pitchFamily="50" charset="-128"/>
                <a:ea typeface="メイリオ" panose="020B0604030504040204" pitchFamily="50" charset="-128"/>
              </a:rPr>
              <a:t/>
            </a:r>
            <a:br>
              <a:rPr lang="en-US" altLang="ja-JP" sz="2800" dirty="0" smtClean="0">
                <a:latin typeface="メイリオ" panose="020B0604030504040204" pitchFamily="50" charset="-128"/>
                <a:ea typeface="メイリオ" panose="020B0604030504040204" pitchFamily="50" charset="-128"/>
              </a:rPr>
            </a:br>
            <a:endParaRPr lang="en-US" altLang="ja-JP" sz="2800" dirty="0" smtClean="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a:p>
            <a:endParaRPr lang="en-US" altLang="ja-JP" sz="2800" dirty="0" smtClean="0">
              <a:latin typeface="メイリオ" panose="020B0604030504040204" pitchFamily="50" charset="-128"/>
              <a:ea typeface="メイリオ" panose="020B0604030504040204" pitchFamily="50" charset="-128"/>
            </a:endParaRPr>
          </a:p>
          <a:p>
            <a:r>
              <a:rPr lang="ja-JP" altLang="en-US" sz="2800" dirty="0">
                <a:latin typeface="メイリオ" panose="020B0604030504040204" pitchFamily="50" charset="-128"/>
                <a:ea typeface="メイリオ" panose="020B0604030504040204" pitchFamily="50" charset="-128"/>
              </a:rPr>
              <a:t>今回</a:t>
            </a:r>
            <a:r>
              <a:rPr lang="ja-JP" altLang="en-US" sz="2800" dirty="0" smtClean="0">
                <a:latin typeface="メイリオ" panose="020B0604030504040204" pitchFamily="50" charset="-128"/>
                <a:ea typeface="メイリオ" panose="020B0604030504040204" pitchFamily="50" charset="-128"/>
              </a:rPr>
              <a:t>の僕の話は</a:t>
            </a:r>
            <a:r>
              <a:rPr lang="ja-JP" altLang="en-US" sz="2800" dirty="0">
                <a:latin typeface="メイリオ" panose="020B0604030504040204" pitchFamily="50" charset="-128"/>
                <a:ea typeface="メイリオ" panose="020B0604030504040204" pitchFamily="50" charset="-128"/>
              </a:rPr>
              <a:t>本当</a:t>
            </a:r>
            <a:r>
              <a:rPr lang="ja-JP" altLang="en-US" sz="2800" dirty="0" smtClean="0">
                <a:latin typeface="メイリオ" panose="020B0604030504040204" pitchFamily="50" charset="-128"/>
                <a:ea typeface="メイリオ" panose="020B0604030504040204" pitchFamily="50" charset="-128"/>
              </a:rPr>
              <a:t>に「触れる」程度なので、仕事で使おうと思うならしっかり自学自習しといてください。</a:t>
            </a:r>
            <a:endParaRPr lang="en-US" altLang="ja-JP" sz="2800" dirty="0" smtClean="0">
              <a:latin typeface="メイリオ" panose="020B0604030504040204" pitchFamily="50" charset="-128"/>
              <a:ea typeface="メイリオ" panose="020B0604030504040204" pitchFamily="50" charset="-128"/>
            </a:endParaRPr>
          </a:p>
          <a:p>
            <a:endParaRPr lang="en-US" altLang="ja-JP" sz="2800" dirty="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3"/>
          <a:stretch>
            <a:fillRect/>
          </a:stretch>
        </p:blipFill>
        <p:spPr>
          <a:xfrm>
            <a:off x="1090612" y="3385929"/>
            <a:ext cx="4852988" cy="2109995"/>
          </a:xfrm>
          <a:prstGeom prst="rect">
            <a:avLst/>
          </a:prstGeom>
        </p:spPr>
      </p:pic>
    </p:spTree>
    <p:extLst>
      <p:ext uri="{BB962C8B-B14F-4D97-AF65-F5344CB8AC3E}">
        <p14:creationId xmlns:p14="http://schemas.microsoft.com/office/powerpoint/2010/main" val="424851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その先の話</a:t>
            </a:r>
            <a:endParaRPr kumimoji="1" lang="ja-JP" altLang="en-US"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smtClean="0"/>
              <a:t>ここからは中級者向けの話</a:t>
            </a:r>
            <a:r>
              <a:rPr kumimoji="1" lang="en-US" altLang="ja-JP" dirty="0" smtClean="0"/>
              <a:t>(</a:t>
            </a:r>
            <a:r>
              <a:rPr kumimoji="1" lang="ja-JP" altLang="en-US" dirty="0" smtClean="0"/>
              <a:t>どうせ時間が足りない</a:t>
            </a:r>
            <a:r>
              <a:rPr kumimoji="1" lang="en-US" altLang="ja-JP" dirty="0" smtClean="0"/>
              <a:t>)</a:t>
            </a:r>
            <a:endParaRPr kumimoji="1" lang="ja-JP" altLang="en-US" dirty="0"/>
          </a:p>
        </p:txBody>
      </p:sp>
    </p:spTree>
    <p:extLst>
      <p:ext uri="{BB962C8B-B14F-4D97-AF65-F5344CB8AC3E}">
        <p14:creationId xmlns:p14="http://schemas.microsoft.com/office/powerpoint/2010/main" val="37808297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r>
              <a:rPr kumimoji="1" lang="en-US" altLang="ja-JP" dirty="0" smtClean="0">
                <a:latin typeface="メイリオ" panose="020B0604030504040204" pitchFamily="50" charset="-128"/>
                <a:ea typeface="メイリオ" panose="020B0604030504040204" pitchFamily="50" charset="-128"/>
              </a:rPr>
              <a:t>GitHub</a:t>
            </a:r>
            <a:r>
              <a:rPr kumimoji="1" lang="ja-JP" altLang="en-US" dirty="0" smtClean="0">
                <a:latin typeface="メイリオ" panose="020B0604030504040204" pitchFamily="50" charset="-128"/>
                <a:ea typeface="メイリオ" panose="020B0604030504040204" pitchFamily="50" charset="-128"/>
              </a:rPr>
              <a:t>以外の様々な無料の</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ありがたい</a:t>
            </a:r>
            <a:r>
              <a:rPr kumimoji="1" lang="en-US" altLang="ja-JP" dirty="0" smtClean="0">
                <a:latin typeface="メイリオ" panose="020B0604030504040204" pitchFamily="50" charset="-128"/>
                <a:ea typeface="メイリオ" panose="020B0604030504040204" pitchFamily="50" charset="-128"/>
              </a:rPr>
              <a:t>)</a:t>
            </a:r>
            <a:br>
              <a:rPr kumimoji="1" lang="en-US" altLang="ja-JP" dirty="0" smtClean="0">
                <a:latin typeface="メイリオ" panose="020B0604030504040204" pitchFamily="50" charset="-128"/>
                <a:ea typeface="メイリオ" panose="020B0604030504040204" pitchFamily="50" charset="-128"/>
              </a:rPr>
            </a:br>
            <a:r>
              <a:rPr kumimoji="1" lang="ja-JP" altLang="en-US" dirty="0" smtClean="0">
                <a:latin typeface="メイリオ" panose="020B0604030504040204" pitchFamily="50" charset="-128"/>
                <a:ea typeface="メイリオ" panose="020B0604030504040204" pitchFamily="50" charset="-128"/>
              </a:rPr>
              <a:t>リポジトリサーバーサービス</a:t>
            </a:r>
            <a:endParaRPr kumimoji="1" lang="ja-JP" altLang="en-US" dirty="0">
              <a:latin typeface="メイリオ" panose="020B0604030504040204" pitchFamily="50" charset="-128"/>
              <a:ea typeface="メイリオ" panose="020B0604030504040204" pitchFamily="50" charset="-128"/>
            </a:endParaRPr>
          </a:p>
        </p:txBody>
      </p:sp>
      <p:sp>
        <p:nvSpPr>
          <p:cNvPr id="7" name="コンテンツ プレースホルダー 6"/>
          <p:cNvSpPr>
            <a:spLocks noGrp="1"/>
          </p:cNvSpPr>
          <p:nvPr>
            <p:ph idx="1"/>
          </p:nvPr>
        </p:nvSpPr>
        <p:spPr>
          <a:xfrm>
            <a:off x="1066800" y="2103119"/>
            <a:ext cx="10058400" cy="4390813"/>
          </a:xfrm>
        </p:spPr>
        <p:txBody>
          <a:bodyPr>
            <a:normAutofit lnSpcReduction="10000"/>
          </a:bodyPr>
          <a:lstStyle/>
          <a:p>
            <a:r>
              <a:rPr kumimoji="1" lang="en-US" altLang="ja-JP" sz="2400" dirty="0" err="1" smtClean="0">
                <a:latin typeface="メイリオ" panose="020B0604030504040204" pitchFamily="50" charset="-128"/>
                <a:ea typeface="メイリオ" panose="020B0604030504040204" pitchFamily="50" charset="-128"/>
              </a:rPr>
              <a:t>GitLab</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英語</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hlinkClick r:id="rId2"/>
              </a:rPr>
              <a:t> https://about.gitlab.com/pricing</a:t>
            </a:r>
            <a:r>
              <a:rPr lang="en-US" altLang="ja-JP" sz="2400" dirty="0" smtClean="0">
                <a:hlinkClick r:id="rId2"/>
              </a:rPr>
              <a:t>/</a:t>
            </a:r>
            <a:endParaRPr lang="en-US" altLang="ja-JP" sz="2400" dirty="0" smtClean="0"/>
          </a:p>
          <a:p>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BitBucket</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英語</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hlinkClick r:id="rId3"/>
              </a:rPr>
              <a:t> </a:t>
            </a:r>
            <a:r>
              <a:rPr lang="en-US" altLang="ja-JP" sz="2400" dirty="0">
                <a:latin typeface="メイリオ" panose="020B0604030504040204" pitchFamily="50" charset="-128"/>
                <a:ea typeface="メイリオ" panose="020B0604030504040204" pitchFamily="50" charset="-128"/>
                <a:hlinkClick r:id="rId3"/>
              </a:rPr>
              <a:t>https://bitbucket.org/product</a:t>
            </a:r>
            <a:r>
              <a:rPr lang="en-US" altLang="ja-JP" sz="2400" dirty="0" smtClean="0">
                <a:latin typeface="メイリオ" panose="020B0604030504040204" pitchFamily="50" charset="-128"/>
                <a:ea typeface="メイリオ" panose="020B0604030504040204" pitchFamily="50" charset="-128"/>
                <a:hlinkClick r:id="rId3"/>
              </a:rPr>
              <a:t>/</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AzureDevOps</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日本語対応</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hlinkClick r:id="rId4"/>
              </a:rPr>
              <a:t> https://azure.microsoft.com/ja-jp/services/devops</a:t>
            </a:r>
            <a:r>
              <a:rPr lang="en-US" altLang="ja-JP" sz="2400" dirty="0" smtClean="0">
                <a:latin typeface="メイリオ" panose="020B0604030504040204" pitchFamily="50" charset="-128"/>
                <a:ea typeface="メイリオ" panose="020B0604030504040204" pitchFamily="50" charset="-128"/>
                <a:hlinkClick r:id="rId4"/>
              </a:rPr>
              <a:t>/</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Backlog(</a:t>
            </a:r>
            <a:r>
              <a:rPr kumimoji="1" lang="ja-JP" altLang="en-US" sz="2400" dirty="0" smtClean="0">
                <a:latin typeface="メイリオ" panose="020B0604030504040204" pitchFamily="50" charset="-128"/>
                <a:ea typeface="メイリオ" panose="020B0604030504040204" pitchFamily="50" charset="-128"/>
              </a:rPr>
              <a:t>博多弁</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hlinkClick r:id="rId5"/>
              </a:rPr>
              <a:t> https://</a:t>
            </a:r>
            <a:r>
              <a:rPr lang="en-US" altLang="ja-JP" sz="2400" dirty="0" smtClean="0">
                <a:latin typeface="メイリオ" panose="020B0604030504040204" pitchFamily="50" charset="-128"/>
                <a:ea typeface="メイリオ" panose="020B0604030504040204" pitchFamily="50" charset="-128"/>
                <a:hlinkClick r:id="rId5"/>
              </a:rPr>
              <a:t>registerjp.backlog.com/trial/with-new-account/plan/11</a:t>
            </a:r>
            <a:endParaRPr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04180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latin typeface="メイリオ" panose="020B0604030504040204" pitchFamily="50" charset="-128"/>
                <a:ea typeface="メイリオ" panose="020B0604030504040204" pitchFamily="50" charset="-128"/>
              </a:rPr>
              <a:t>Git</a:t>
            </a:r>
            <a:r>
              <a:rPr kumimoji="1" lang="ja-JP" altLang="en-US" dirty="0" err="1">
                <a:latin typeface="メイリオ" panose="020B0604030504040204" pitchFamily="50" charset="-128"/>
                <a:ea typeface="メイリオ" panose="020B0604030504040204" pitchFamily="50" charset="-128"/>
              </a:rPr>
              <a:t>って</a:t>
            </a:r>
            <a:r>
              <a:rPr kumimoji="1" lang="ja-JP" altLang="en-US" dirty="0">
                <a:latin typeface="メイリオ" panose="020B0604030504040204" pitchFamily="50" charset="-128"/>
                <a:ea typeface="メイリオ" panose="020B0604030504040204" pitchFamily="50" charset="-128"/>
              </a:rPr>
              <a:t>なんだ？</a:t>
            </a:r>
          </a:p>
        </p:txBody>
      </p:sp>
      <p:sp>
        <p:nvSpPr>
          <p:cNvPr id="5" name="コンテンツ プレースホルダー 4"/>
          <p:cNvSpPr>
            <a:spLocks noGrp="1"/>
          </p:cNvSpPr>
          <p:nvPr>
            <p:ph idx="1"/>
          </p:nvPr>
        </p:nvSpPr>
        <p:spPr>
          <a:xfrm>
            <a:off x="1066800" y="2103119"/>
            <a:ext cx="10058400" cy="4207245"/>
          </a:xfrm>
        </p:spPr>
        <p:txBody>
          <a:bodyPr>
            <a:normAutofit lnSpcReduction="10000"/>
          </a:bodyPr>
          <a:lstStyle/>
          <a:p>
            <a:r>
              <a:rPr kumimoji="1" lang="en-US" altLang="ja-JP" sz="2800" dirty="0">
                <a:latin typeface="メイリオ" panose="020B0604030504040204" pitchFamily="50" charset="-128"/>
                <a:ea typeface="メイリオ" panose="020B0604030504040204" pitchFamily="50" charset="-128"/>
              </a:rPr>
              <a:t>Q:Git</a:t>
            </a:r>
            <a:r>
              <a:rPr kumimoji="1" lang="ja-JP" altLang="en-US" sz="2800" dirty="0" err="1">
                <a:latin typeface="メイリオ" panose="020B0604030504040204" pitchFamily="50" charset="-128"/>
                <a:ea typeface="メイリオ" panose="020B0604030504040204" pitchFamily="50" charset="-128"/>
              </a:rPr>
              <a:t>って</a:t>
            </a:r>
            <a:r>
              <a:rPr kumimoji="1" lang="ja-JP" altLang="en-US" sz="2800" dirty="0">
                <a:latin typeface="メイリオ" panose="020B0604030504040204" pitchFamily="50" charset="-128"/>
                <a:ea typeface="メイリオ" panose="020B0604030504040204" pitchFamily="50" charset="-128"/>
              </a:rPr>
              <a:t>なんなんすか？それ使わなきゃいけないんですか？また覚えることが増えるんですか？勘弁してくださいよ。</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a:t>
            </a:r>
            <a:r>
              <a:rPr kumimoji="1" lang="ja-JP" altLang="en-US" sz="2800" dirty="0">
                <a:latin typeface="メイリオ" panose="020B0604030504040204" pitchFamily="50" charset="-128"/>
                <a:ea typeface="メイリオ" panose="020B0604030504040204" pitchFamily="50" charset="-128"/>
              </a:rPr>
              <a:t>ゴチャゴチャうる</a:t>
            </a:r>
            <a:r>
              <a:rPr kumimoji="1" lang="ja-JP" altLang="en-US" sz="2800" dirty="0" err="1">
                <a:latin typeface="メイリオ" panose="020B0604030504040204" pitchFamily="50" charset="-128"/>
                <a:ea typeface="メイリオ" panose="020B0604030504040204" pitchFamily="50" charset="-128"/>
              </a:rPr>
              <a:t>せ</a:t>
            </a:r>
            <a:r>
              <a:rPr kumimoji="1" lang="ja-JP" altLang="en-US" sz="2800" dirty="0">
                <a:latin typeface="メイリオ" panose="020B0604030504040204" pitchFamily="50" charset="-128"/>
                <a:ea typeface="メイリオ" panose="020B0604030504040204" pitchFamily="50" charset="-128"/>
              </a:rPr>
              <a:t>えよ。こういうご時世だ。</a:t>
            </a:r>
            <a:r>
              <a:rPr kumimoji="1" lang="en-US" altLang="ja-JP" sz="2800" dirty="0">
                <a:latin typeface="メイリオ" panose="020B0604030504040204" pitchFamily="50" charset="-128"/>
                <a:ea typeface="メイリオ" panose="020B0604030504040204" pitchFamily="50" charset="-128"/>
              </a:rPr>
              <a:t>Teams</a:t>
            </a:r>
            <a:r>
              <a:rPr kumimoji="1" lang="ja-JP" altLang="en-US" sz="2800" dirty="0">
                <a:latin typeface="メイリオ" panose="020B0604030504040204" pitchFamily="50" charset="-128"/>
                <a:ea typeface="メイリオ" panose="020B0604030504040204" pitchFamily="50" charset="-128"/>
              </a:rPr>
              <a:t>でもなんでもそうだが使えねえと話にならない流れになってきたんだから諦めろ。武器の使い方を覚えるいい機会だと思って覚えとけ。</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r>
              <a:rPr kumimoji="1" lang="ja-JP" altLang="en-US" sz="2800" dirty="0">
                <a:latin typeface="メイリオ" panose="020B0604030504040204" pitchFamily="50" charset="-128"/>
                <a:ea typeface="メイリオ" panose="020B0604030504040204" pitchFamily="50" charset="-128"/>
              </a:rPr>
              <a:t>プログラミングにかかわる職業だったら必須だし、使えるようになっとくと後でいろいろと楽になるのよ。</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330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anim calcmode="lin" valueType="num">
                                      <p:cBhvr>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132703" y="374822"/>
            <a:ext cx="10058400" cy="1371600"/>
          </a:xfrm>
        </p:spPr>
        <p:txBody>
          <a:bodyPr>
            <a:normAutofit/>
          </a:bodyPr>
          <a:lstStyle/>
          <a:p>
            <a:r>
              <a:rPr kumimoji="1" lang="ja-JP" altLang="en-US" dirty="0" smtClean="0">
                <a:latin typeface="メイリオ" panose="020B0604030504040204" pitchFamily="50" charset="-128"/>
                <a:ea typeface="メイリオ" panose="020B0604030504040204" pitchFamily="50" charset="-128"/>
              </a:rPr>
              <a:t>それぞれのリポジトリサーバの感想</a:t>
            </a:r>
            <a:endParaRPr kumimoji="1" lang="ja-JP" altLang="en-US" dirty="0"/>
          </a:p>
        </p:txBody>
      </p:sp>
      <p:sp>
        <p:nvSpPr>
          <p:cNvPr id="7" name="コンテンツ プレースホルダー 6"/>
          <p:cNvSpPr>
            <a:spLocks noGrp="1"/>
          </p:cNvSpPr>
          <p:nvPr>
            <p:ph idx="1"/>
          </p:nvPr>
        </p:nvSpPr>
        <p:spPr>
          <a:xfrm>
            <a:off x="304800" y="1474573"/>
            <a:ext cx="11532973" cy="5313405"/>
          </a:xfrm>
        </p:spPr>
        <p:txBody>
          <a:bodyPr>
            <a:normAutofit fontScale="92500" lnSpcReduction="10000"/>
          </a:bodyPr>
          <a:lstStyle/>
          <a:p>
            <a:r>
              <a:rPr kumimoji="1" lang="en-US" altLang="ja-JP" sz="2400" dirty="0" err="1" smtClean="0">
                <a:latin typeface="メイリオ" panose="020B0604030504040204" pitchFamily="50" charset="-128"/>
                <a:ea typeface="メイリオ" panose="020B0604030504040204" pitchFamily="50" charset="-128"/>
              </a:rPr>
              <a:t>GitLab</a:t>
            </a:r>
            <a:r>
              <a:rPr kumimoji="1" lang="ja-JP" altLang="en-US" sz="2400" dirty="0" smtClean="0">
                <a:latin typeface="メイリオ" panose="020B0604030504040204" pitchFamily="50" charset="-128"/>
                <a:ea typeface="メイリオ" panose="020B0604030504040204" pitchFamily="50" charset="-128"/>
              </a:rPr>
              <a:t>：使う機会がないので使ったことないです。あと無料プランがあるのが分かりづれーと思った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小並感</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一応無料プランはあるので使うがいい。</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BitBucket</a:t>
            </a:r>
            <a:r>
              <a:rPr kumimoji="1" lang="ja-JP" altLang="en-US" sz="2400" dirty="0" smtClean="0">
                <a:latin typeface="メイリオ" panose="020B0604030504040204" pitchFamily="50" charset="-128"/>
                <a:ea typeface="メイリオ" panose="020B0604030504040204" pitchFamily="50" charset="-128"/>
              </a:rPr>
              <a:t>：</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のひとたちの間ではよく使われてるらしい。でも英語だし、正直</a:t>
            </a:r>
            <a:r>
              <a:rPr lang="en-US" altLang="ja-JP" sz="2400" dirty="0" smtClean="0">
                <a:latin typeface="メイリオ" panose="020B0604030504040204" pitchFamily="50" charset="-128"/>
                <a:ea typeface="メイリオ" panose="020B0604030504040204" pitchFamily="50" charset="-128"/>
              </a:rPr>
              <a:t>GitHub</a:t>
            </a:r>
            <a:r>
              <a:rPr lang="ja-JP" altLang="en-US" sz="2400" dirty="0" smtClean="0">
                <a:latin typeface="メイリオ" panose="020B0604030504040204" pitchFamily="50" charset="-128"/>
                <a:ea typeface="メイリオ" panose="020B0604030504040204" pitchFamily="50" charset="-128"/>
              </a:rPr>
              <a:t>との違いが分からない。でも</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ではよくつかわれてる</a:t>
            </a:r>
            <a:r>
              <a:rPr lang="ja-JP" altLang="en-US" sz="2400" dirty="0" err="1" smtClean="0">
                <a:latin typeface="メイリオ" panose="020B0604030504040204" pitchFamily="50" charset="-128"/>
                <a:ea typeface="メイリオ" panose="020B0604030504040204" pitchFamily="50" charset="-128"/>
              </a:rPr>
              <a:t>っぽいの</a:t>
            </a:r>
            <a:r>
              <a:rPr lang="ja-JP" altLang="en-US" sz="2400" dirty="0" smtClean="0">
                <a:latin typeface="メイリオ" panose="020B0604030504040204" pitchFamily="50" charset="-128"/>
                <a:ea typeface="メイリオ" panose="020B0604030504040204" pitchFamily="50" charset="-128"/>
              </a:rPr>
              <a:t>で</a:t>
            </a:r>
            <a:r>
              <a:rPr lang="en-US" altLang="ja-JP" sz="2400" dirty="0" smtClean="0">
                <a:latin typeface="メイリオ" panose="020B0604030504040204" pitchFamily="50" charset="-128"/>
                <a:ea typeface="メイリオ" panose="020B0604030504040204" pitchFamily="50" charset="-128"/>
              </a:rPr>
              <a:t>Web</a:t>
            </a:r>
            <a:r>
              <a:rPr lang="ja-JP" altLang="en-US" sz="2400" dirty="0" smtClean="0">
                <a:latin typeface="メイリオ" panose="020B0604030504040204" pitchFamily="50" charset="-128"/>
                <a:ea typeface="メイリオ" panose="020B0604030504040204" pitchFamily="50" charset="-128"/>
              </a:rPr>
              <a:t>エンジニア目指す人は使ってみるのはありかも。</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err="1" smtClean="0">
                <a:latin typeface="メイリオ" panose="020B0604030504040204" pitchFamily="50" charset="-128"/>
                <a:ea typeface="メイリオ" panose="020B0604030504040204" pitchFamily="50" charset="-128"/>
              </a:rPr>
              <a:t>AzureDevOps</a:t>
            </a:r>
            <a:r>
              <a:rPr kumimoji="1" lang="ja-JP" altLang="en-US" sz="2400" dirty="0" smtClean="0">
                <a:latin typeface="メイリオ" panose="020B0604030504040204" pitchFamily="50" charset="-128"/>
                <a:ea typeface="メイリオ" panose="020B0604030504040204" pitchFamily="50" charset="-128"/>
              </a:rPr>
              <a:t>：個人的にはこれがイチオシかな</a:t>
            </a:r>
            <a:r>
              <a:rPr kumimoji="1" lang="en-US" altLang="ja-JP" sz="2400" dirty="0" smtClean="0">
                <a:latin typeface="メイリオ" panose="020B0604030504040204" pitchFamily="50" charset="-128"/>
                <a:ea typeface="メイリオ" panose="020B0604030504040204" pitchFamily="50" charset="-128"/>
              </a:rPr>
              <a:t>(MS</a:t>
            </a:r>
            <a:r>
              <a:rPr kumimoji="1" lang="ja-JP" altLang="en-US" sz="2400" dirty="0" smtClean="0">
                <a:latin typeface="メイリオ" panose="020B0604030504040204" pitchFamily="50" charset="-128"/>
                <a:ea typeface="メイリオ" panose="020B0604030504040204" pitchFamily="50" charset="-128"/>
              </a:rPr>
              <a:t>信者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err="1"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日本語対応といいつつも実はちょいちょい英語が残っているのがツラいがそれは</a:t>
            </a:r>
            <a:r>
              <a:rPr kumimoji="1" lang="en-US" altLang="ja-JP" sz="2400" dirty="0" smtClean="0">
                <a:latin typeface="メイリオ" panose="020B0604030504040204" pitchFamily="50" charset="-128"/>
                <a:ea typeface="メイリオ" panose="020B0604030504040204" pitchFamily="50" charset="-128"/>
              </a:rPr>
              <a:t>GitHub</a:t>
            </a:r>
            <a:r>
              <a:rPr kumimoji="1" lang="ja-JP" altLang="en-US" sz="2400" dirty="0" smtClean="0">
                <a:latin typeface="メイリオ" panose="020B0604030504040204" pitchFamily="50" charset="-128"/>
                <a:ea typeface="メイリオ" panose="020B0604030504040204" pitchFamily="50" charset="-128"/>
              </a:rPr>
              <a:t>でも同じこと。</a:t>
            </a:r>
            <a:r>
              <a:rPr kumimoji="1" lang="en-US" altLang="ja-JP" sz="2400" dirty="0" smtClean="0">
                <a:latin typeface="メイリオ" panose="020B0604030504040204" pitchFamily="50" charset="-128"/>
                <a:ea typeface="メイリオ" panose="020B0604030504040204" pitchFamily="50" charset="-128"/>
              </a:rPr>
              <a:t>.</a:t>
            </a:r>
            <a:r>
              <a:rPr kumimoji="1" lang="en-US" altLang="ja-JP" sz="2400" dirty="0" err="1" smtClean="0">
                <a:latin typeface="メイリオ" panose="020B0604030504040204" pitchFamily="50" charset="-128"/>
                <a:ea typeface="メイリオ" panose="020B0604030504040204" pitchFamily="50" charset="-128"/>
              </a:rPr>
              <a:t>gitignore</a:t>
            </a:r>
            <a:r>
              <a:rPr kumimoji="1" lang="ja-JP" altLang="en-US" sz="2400" dirty="0" smtClean="0">
                <a:latin typeface="メイリオ" panose="020B0604030504040204" pitchFamily="50" charset="-128"/>
                <a:ea typeface="メイリオ" panose="020B0604030504040204" pitchFamily="50" charset="-128"/>
              </a:rPr>
              <a:t>にデフォルトで</a:t>
            </a:r>
            <a:r>
              <a:rPr kumimoji="1" lang="en-US" altLang="ja-JP" sz="2400" dirty="0" smtClean="0">
                <a:latin typeface="メイリオ" panose="020B0604030504040204" pitchFamily="50" charset="-128"/>
                <a:ea typeface="メイリオ" panose="020B0604030504040204" pitchFamily="50" charset="-128"/>
              </a:rPr>
              <a:t>Unity</a:t>
            </a:r>
            <a:r>
              <a:rPr kumimoji="1" lang="ja-JP" altLang="en-US" sz="2400" dirty="0" smtClean="0">
                <a:latin typeface="メイリオ" panose="020B0604030504040204" pitchFamily="50" charset="-128"/>
                <a:ea typeface="メイリオ" panose="020B0604030504040204" pitchFamily="50" charset="-128"/>
              </a:rPr>
              <a:t>や</a:t>
            </a:r>
            <a:r>
              <a:rPr kumimoji="1" lang="en-US" altLang="ja-JP" sz="2400" dirty="0" smtClean="0">
                <a:latin typeface="メイリオ" panose="020B0604030504040204" pitchFamily="50" charset="-128"/>
                <a:ea typeface="メイリオ" panose="020B0604030504040204" pitchFamily="50" charset="-128"/>
              </a:rPr>
              <a:t>UE4</a:t>
            </a:r>
            <a:r>
              <a:rPr kumimoji="1" lang="ja-JP" altLang="en-US" sz="2400" dirty="0" smtClean="0">
                <a:latin typeface="メイリオ" panose="020B0604030504040204" pitchFamily="50" charset="-128"/>
                <a:ea typeface="メイリオ" panose="020B0604030504040204" pitchFamily="50" charset="-128"/>
              </a:rPr>
              <a:t>が入っているのがタスカル。</a:t>
            </a:r>
            <a:endParaRPr lang="en-US" altLang="ja-JP" sz="2400" dirty="0" smtClean="0">
              <a:latin typeface="メイリオ" panose="020B0604030504040204" pitchFamily="50" charset="-128"/>
              <a:ea typeface="メイリオ" panose="020B0604030504040204" pitchFamily="50" charset="-128"/>
            </a:endParaRPr>
          </a:p>
          <a:p>
            <a:endParaRPr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Backlog</a:t>
            </a:r>
            <a:r>
              <a:rPr kumimoji="1" lang="ja-JP" altLang="en-US" sz="2400" dirty="0" smtClean="0">
                <a:latin typeface="メイリオ" panose="020B0604030504040204" pitchFamily="50" charset="-128"/>
                <a:ea typeface="メイリオ" panose="020B0604030504040204" pitchFamily="50" charset="-128"/>
              </a:rPr>
              <a:t>：博多弁がなじみやすいかもしれない。サル先生の企業でもあるので応援したい。色々とチーム開発のための機能も充実しているのだがフリー版は容量制限が厳しい。</a:t>
            </a:r>
            <a:endParaRPr lang="en-US" altLang="ja-JP" sz="2400" dirty="0" smtClean="0">
              <a:latin typeface="メイリオ" panose="020B0604030504040204" pitchFamily="50" charset="-128"/>
              <a:ea typeface="メイリオ" panose="020B0604030504040204" pitchFamily="50" charset="-128"/>
            </a:endParaRPr>
          </a:p>
          <a:p>
            <a:endParaRPr kumimoji="1" lang="ja-JP" altLang="en-US"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392995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さて、ここまでの話を聞いて、ソロ活動の人はもう十分かなと思います。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ただチーム活動をしている場合はチームメンバと連携したいですよね？手っ取り早いのは誰かに</a:t>
            </a:r>
            <a:r>
              <a:rPr kumimoji="1" lang="en-US" altLang="ja-JP" sz="2400" dirty="0" smtClean="0">
                <a:latin typeface="メイリオ" panose="020B0604030504040204" pitchFamily="50" charset="-128"/>
                <a:ea typeface="メイリオ" panose="020B0604030504040204" pitchFamily="50" charset="-128"/>
              </a:rPr>
              <a:t>public</a:t>
            </a:r>
            <a:r>
              <a:rPr kumimoji="1" lang="ja-JP" altLang="en-US" sz="2400" dirty="0" smtClean="0">
                <a:latin typeface="メイリオ" panose="020B0604030504040204" pitchFamily="50" charset="-128"/>
                <a:ea typeface="メイリオ" panose="020B0604030504040204" pitchFamily="50" charset="-128"/>
              </a:rPr>
              <a:t>でリポジトリを作ってもらって、そこにみんなでアクセスするという方法です。</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うん、でもそれって誰からでも情報見れちゃうし、ある意味中身の破壊も可能だよね。まぁ犯人ばれちゃうしどうせ履歴も残ってるから復元できるしね。でもチーム内でのみ公開したい。その場合は</a:t>
            </a:r>
            <a:r>
              <a:rPr kumimoji="1" lang="en-US" altLang="ja-JP" sz="2400" dirty="0" smtClean="0">
                <a:latin typeface="メイリオ" panose="020B0604030504040204" pitchFamily="50" charset="-128"/>
                <a:ea typeface="メイリオ" panose="020B0604030504040204" pitchFamily="50" charset="-128"/>
              </a:rPr>
              <a:t>private</a:t>
            </a:r>
            <a:r>
              <a:rPr kumimoji="1" lang="ja-JP" altLang="en-US" sz="2400" dirty="0" smtClean="0">
                <a:latin typeface="メイリオ" panose="020B0604030504040204" pitchFamily="50" charset="-128"/>
                <a:ea typeface="メイリオ" panose="020B0604030504040204" pitchFamily="50" charset="-128"/>
              </a:rPr>
              <a:t>にするだろう。しかし</a:t>
            </a:r>
            <a:r>
              <a:rPr kumimoji="1" lang="en-US" altLang="ja-JP" sz="2400" dirty="0" smtClean="0">
                <a:latin typeface="メイリオ" panose="020B0604030504040204" pitchFamily="50" charset="-128"/>
                <a:ea typeface="メイリオ" panose="020B0604030504040204" pitchFamily="50" charset="-128"/>
              </a:rPr>
              <a:t>private</a:t>
            </a:r>
            <a:r>
              <a:rPr kumimoji="1" lang="ja-JP" altLang="en-US" sz="2400" dirty="0" smtClean="0">
                <a:latin typeface="メイリオ" panose="020B0604030504040204" pitchFamily="50" charset="-128"/>
                <a:ea typeface="メイリオ" panose="020B0604030504040204" pitchFamily="50" charset="-128"/>
              </a:rPr>
              <a:t>であればチームメンバーからも見ることができない。どうしよう。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そういう場合は「招待</a:t>
            </a:r>
            <a:r>
              <a:rPr kumimoji="1" lang="en-US" altLang="ja-JP" sz="2400" dirty="0" smtClean="0">
                <a:latin typeface="メイリオ" panose="020B0604030504040204" pitchFamily="50" charset="-128"/>
                <a:ea typeface="メイリオ" panose="020B0604030504040204" pitchFamily="50" charset="-128"/>
              </a:rPr>
              <a:t>(invite)</a:t>
            </a:r>
            <a:r>
              <a:rPr kumimoji="1" lang="ja-JP" altLang="en-US" sz="2400" dirty="0" smtClean="0">
                <a:latin typeface="メイリオ" panose="020B0604030504040204" pitchFamily="50" charset="-128"/>
                <a:ea typeface="メイリオ" panose="020B0604030504040204" pitchFamily="50" charset="-128"/>
              </a:rPr>
              <a:t>」という</a:t>
            </a:r>
            <a:r>
              <a:rPr kumimoji="1" lang="ja-JP" altLang="en-US" sz="2400" dirty="0">
                <a:latin typeface="メイリオ" panose="020B0604030504040204" pitchFamily="50" charset="-128"/>
                <a:ea typeface="メイリオ" panose="020B0604030504040204" pitchFamily="50" charset="-128"/>
              </a:rPr>
              <a:t>操作</a:t>
            </a:r>
            <a:r>
              <a:rPr kumimoji="1" lang="ja-JP" altLang="en-US" sz="2400" dirty="0" smtClean="0">
                <a:latin typeface="メイリオ" panose="020B0604030504040204" pitchFamily="50" charset="-128"/>
                <a:ea typeface="メイリオ" panose="020B0604030504040204" pitchFamily="50" charset="-128"/>
              </a:rPr>
              <a:t>を行います。</a:t>
            </a:r>
            <a:endParaRPr kumimoji="1" lang="en-US" altLang="ja-JP" sz="2400" dirty="0" smtClean="0">
              <a:latin typeface="メイリオ" panose="020B0604030504040204" pitchFamily="50" charset="-128"/>
              <a:ea typeface="メイリオ" panose="020B0604030504040204" pitchFamily="50" charset="-128"/>
            </a:endParaRPr>
          </a:p>
          <a:p>
            <a:r>
              <a:rPr kumimoji="1" lang="en-US" altLang="ja-JP" sz="2400" dirty="0" smtClean="0">
                <a:latin typeface="メイリオ" panose="020B0604030504040204" pitchFamily="50" charset="-128"/>
                <a:ea typeface="メイリオ" panose="020B0604030504040204" pitchFamily="50" charset="-128"/>
              </a:rPr>
              <a:t>Invite(</a:t>
            </a:r>
            <a:r>
              <a:rPr kumimoji="1" lang="ja-JP" altLang="en-US" sz="2400" dirty="0" smtClean="0">
                <a:latin typeface="メイリオ" panose="020B0604030504040204" pitchFamily="50" charset="-128"/>
                <a:ea typeface="メイリオ" panose="020B0604030504040204" pitchFamily="50" charset="-128"/>
              </a:rPr>
              <a:t>招待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 </a:t>
            </a:r>
            <a:r>
              <a:rPr kumimoji="1" lang="en-US" altLang="ja-JP" sz="2400" dirty="0" smtClean="0">
                <a:latin typeface="メイリオ" panose="020B0604030504040204" pitchFamily="50" charset="-128"/>
                <a:ea typeface="メイリオ" panose="020B0604030504040204" pitchFamily="50" charset="-128"/>
              </a:rPr>
              <a:t>Collaborator(</a:t>
            </a:r>
            <a:r>
              <a:rPr kumimoji="1" lang="ja-JP" altLang="en-US" sz="2400" dirty="0" smtClean="0">
                <a:latin typeface="メイリオ" panose="020B0604030504040204" pitchFamily="50" charset="-128"/>
                <a:ea typeface="メイリオ" panose="020B0604030504040204" pitchFamily="50" charset="-128"/>
              </a:rPr>
              <a:t>共同開発者</a:t>
            </a:r>
            <a:r>
              <a:rPr kumimoji="1" lang="en-US" altLang="ja-JP" sz="2400" dirty="0" smtClean="0">
                <a:latin typeface="メイリオ" panose="020B0604030504040204" pitchFamily="50" charset="-128"/>
                <a:ea typeface="メイリオ" panose="020B0604030504040204" pitchFamily="50" charset="-128"/>
              </a:rPr>
              <a:t>)</a:t>
            </a:r>
            <a:r>
              <a:rPr kumimoji="1" lang="ja-JP" altLang="en-US" sz="2400" dirty="0" smtClean="0">
                <a:latin typeface="メイリオ" panose="020B0604030504040204" pitchFamily="50" charset="-128"/>
                <a:ea typeface="メイリオ" panose="020B0604030504040204" pitchFamily="50" charset="-128"/>
              </a:rPr>
              <a:t>つまり、共同開発者を招待する。というわけです。これはオープンソースなどではよく行われているので、本気でプログラミングの世界で生き残りたければ知っておこう。</a:t>
            </a:r>
            <a:endParaRPr kumimoji="1" lang="en-US" altLang="ja-JP" sz="2400" dirty="0" smtClean="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次</a:t>
            </a:r>
            <a:r>
              <a:rPr kumimoji="1" lang="ja-JP" altLang="en-US" sz="2400" dirty="0" smtClean="0">
                <a:latin typeface="メイリオ" panose="020B0604030504040204" pitchFamily="50" charset="-128"/>
                <a:ea typeface="メイリオ" panose="020B0604030504040204" pitchFamily="50" charset="-128"/>
              </a:rPr>
              <a:t>の</a:t>
            </a:r>
            <a:r>
              <a:rPr kumimoji="1" lang="ja-JP" altLang="en-US" sz="2400" dirty="0">
                <a:latin typeface="メイリオ" panose="020B0604030504040204" pitchFamily="50" charset="-128"/>
                <a:ea typeface="メイリオ" panose="020B0604030504040204" pitchFamily="50" charset="-128"/>
              </a:rPr>
              <a:t>ページ</a:t>
            </a:r>
            <a:r>
              <a:rPr kumimoji="1" lang="ja-JP" altLang="en-US" sz="2400" dirty="0" smtClean="0">
                <a:latin typeface="メイリオ" panose="020B0604030504040204" pitchFamily="50" charset="-128"/>
                <a:ea typeface="メイリオ" panose="020B0604030504040204" pitchFamily="50" charset="-128"/>
              </a:rPr>
              <a:t>では共同開発者の正体について解説します。</a:t>
            </a:r>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チームメンバーとの連携</a:t>
            </a:r>
            <a:endParaRPr kumimoji="1" lang="ja-JP" altLang="en-US" sz="1600" b="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38743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p:cNvSpPr>
            <a:spLocks noGrp="1"/>
          </p:cNvSpPr>
          <p:nvPr>
            <p:ph idx="1"/>
          </p:nvPr>
        </p:nvSpPr>
        <p:spPr>
          <a:xfrm>
            <a:off x="296562" y="690624"/>
            <a:ext cx="11628120" cy="6043807"/>
          </a:xfrm>
        </p:spPr>
        <p:txBody>
          <a:bodyPr>
            <a:noAutofit/>
          </a:bodyPr>
          <a:lstStyle/>
          <a:p>
            <a:r>
              <a:rPr kumimoji="1" lang="ja-JP" altLang="en-US" sz="2400" dirty="0" smtClean="0">
                <a:latin typeface="メイリオ" panose="020B0604030504040204" pitchFamily="50" charset="-128"/>
                <a:ea typeface="メイリオ" panose="020B0604030504040204" pitchFamily="50" charset="-128"/>
              </a:rPr>
              <a:t>共同開発者を招待してみましょう。</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smtClean="0">
                <a:latin typeface="メイリオ" panose="020B0604030504040204" pitchFamily="50" charset="-128"/>
                <a:ea typeface="メイリオ" panose="020B0604030504040204" pitchFamily="50" charset="-128"/>
              </a:rPr>
              <a:t>したら小さい画面が出てくるので、</a:t>
            </a:r>
            <a:r>
              <a:rPr kumimoji="1" lang="en-US" altLang="ja-JP" sz="2400" dirty="0" smtClean="0">
                <a:latin typeface="メイリオ" panose="020B0604030504040204" pitchFamily="50" charset="-128"/>
                <a:ea typeface="メイリオ" panose="020B0604030504040204" pitchFamily="50" charset="-128"/>
              </a:rPr>
              <a:t/>
            </a:r>
            <a:br>
              <a:rPr kumimoji="1" lang="en-US" altLang="ja-JP" sz="2400" dirty="0" smtClean="0">
                <a:latin typeface="メイリオ" panose="020B0604030504040204" pitchFamily="50" charset="-128"/>
                <a:ea typeface="メイリオ" panose="020B0604030504040204" pitchFamily="50" charset="-128"/>
              </a:rPr>
            </a:br>
            <a:r>
              <a:rPr kumimoji="1" lang="ja-JP" altLang="en-US" sz="2400" dirty="0" smtClean="0">
                <a:latin typeface="メイリオ" panose="020B0604030504040204" pitchFamily="50" charset="-128"/>
                <a:ea typeface="メイリオ" panose="020B0604030504040204" pitchFamily="50" charset="-128"/>
              </a:rPr>
              <a:t>共同開発者の</a:t>
            </a:r>
            <a:r>
              <a:rPr kumimoji="1" lang="en-US" altLang="ja-JP" sz="2400" dirty="0" smtClean="0">
                <a:latin typeface="メイリオ" panose="020B0604030504040204" pitchFamily="50" charset="-128"/>
                <a:ea typeface="メイリオ" panose="020B0604030504040204" pitchFamily="50" charset="-128"/>
              </a:rPr>
              <a:t>ID</a:t>
            </a:r>
            <a:r>
              <a:rPr kumimoji="1" lang="ja-JP" altLang="en-US" sz="2400" dirty="0" smtClean="0">
                <a:latin typeface="メイリオ" panose="020B0604030504040204" pitchFamily="50" charset="-128"/>
                <a:ea typeface="メイリオ" panose="020B0604030504040204" pitchFamily="50" charset="-128"/>
              </a:rPr>
              <a:t>かメールアドレスを入力して送信。すると招待された側にメールが飛んでくるので、招待を受けよう。</a:t>
            </a:r>
            <a:endParaRPr kumimoji="1" lang="en-US" altLang="ja-JP" sz="2400" dirty="0" smtClean="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p:txBody>
      </p:sp>
      <p:sp>
        <p:nvSpPr>
          <p:cNvPr id="2" name="タイトル 1"/>
          <p:cNvSpPr>
            <a:spLocks noGrp="1"/>
          </p:cNvSpPr>
          <p:nvPr>
            <p:ph type="title"/>
          </p:nvPr>
        </p:nvSpPr>
        <p:spPr>
          <a:xfrm>
            <a:off x="416688" y="96357"/>
            <a:ext cx="10510147" cy="717835"/>
          </a:xfrm>
        </p:spPr>
        <p:txBody>
          <a:bodyPr/>
          <a:lstStyle/>
          <a:p>
            <a:pPr algn="ctr"/>
            <a:r>
              <a:rPr kumimoji="1" lang="ja-JP" altLang="en-US" dirty="0" smtClean="0">
                <a:latin typeface="メイリオ" panose="020B0604030504040204" pitchFamily="50" charset="-128"/>
                <a:ea typeface="メイリオ" panose="020B0604030504040204" pitchFamily="50" charset="-128"/>
              </a:rPr>
              <a:t>共同開発者の招待</a:t>
            </a:r>
            <a:endParaRPr kumimoji="1" lang="ja-JP" altLang="en-US" sz="1600" b="0" dirty="0">
              <a:latin typeface="メイリオ" panose="020B0604030504040204" pitchFamily="50" charset="-128"/>
              <a:ea typeface="メイリオ" panose="020B0604030504040204" pitchFamily="50" charset="-128"/>
            </a:endParaRPr>
          </a:p>
        </p:txBody>
      </p:sp>
      <p:grpSp>
        <p:nvGrpSpPr>
          <p:cNvPr id="17" name="グループ化 16"/>
          <p:cNvGrpSpPr/>
          <p:nvPr/>
        </p:nvGrpSpPr>
        <p:grpSpPr>
          <a:xfrm>
            <a:off x="677103" y="1136822"/>
            <a:ext cx="9629937" cy="4362553"/>
            <a:chOff x="677103" y="1136822"/>
            <a:chExt cx="9629937" cy="4362553"/>
          </a:xfrm>
        </p:grpSpPr>
        <p:pic>
          <p:nvPicPr>
            <p:cNvPr id="3" name="図 2"/>
            <p:cNvPicPr>
              <a:picLocks noChangeAspect="1"/>
            </p:cNvPicPr>
            <p:nvPr/>
          </p:nvPicPr>
          <p:blipFill>
            <a:blip r:embed="rId2"/>
            <a:stretch>
              <a:fillRect/>
            </a:stretch>
          </p:blipFill>
          <p:spPr>
            <a:xfrm>
              <a:off x="2303064" y="1198958"/>
              <a:ext cx="6737393" cy="4228489"/>
            </a:xfrm>
            <a:prstGeom prst="rect">
              <a:avLst/>
            </a:prstGeom>
          </p:spPr>
        </p:pic>
        <p:sp>
          <p:nvSpPr>
            <p:cNvPr id="4" name="角丸四角形 3"/>
            <p:cNvSpPr/>
            <p:nvPr/>
          </p:nvSpPr>
          <p:spPr>
            <a:xfrm>
              <a:off x="6985686" y="1136822"/>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228335" y="1882346"/>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5799437" y="4646141"/>
              <a:ext cx="137572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stCxn id="4" idx="1"/>
              <a:endCxn id="6" idx="3"/>
            </p:cNvCxnSpPr>
            <p:nvPr/>
          </p:nvCxnSpPr>
          <p:spPr>
            <a:xfrm flipH="1">
              <a:off x="3258065" y="1398445"/>
              <a:ext cx="3727621" cy="745524"/>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endCxn id="9" idx="1"/>
            </p:cNvCxnSpPr>
            <p:nvPr/>
          </p:nvCxnSpPr>
          <p:spPr>
            <a:xfrm>
              <a:off x="2718486" y="2405591"/>
              <a:ext cx="3080951" cy="2502173"/>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940687" y="1586541"/>
              <a:ext cx="2366353" cy="369332"/>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①</a:t>
              </a:r>
              <a:r>
                <a:rPr lang="en-US" altLang="ja-JP" dirty="0" smtClean="0">
                  <a:solidFill>
                    <a:srgbClr val="FF0000"/>
                  </a:solidFill>
                  <a:latin typeface="メイリオ" panose="020B0604030504040204" pitchFamily="50" charset="-128"/>
                  <a:ea typeface="メイリオ" panose="020B0604030504040204" pitchFamily="50" charset="-128"/>
                </a:rPr>
                <a:t>Setting</a:t>
              </a:r>
              <a:r>
                <a:rPr lang="ja-JP" altLang="en-US" dirty="0" smtClean="0">
                  <a:solidFill>
                    <a:srgbClr val="FF0000"/>
                  </a:solidFill>
                  <a:latin typeface="メイリオ" panose="020B0604030504040204" pitchFamily="50" charset="-128"/>
                  <a:ea typeface="メイリオ" panose="020B0604030504040204" pitchFamily="50" charset="-128"/>
                </a:rPr>
                <a:t>タブを選択</a:t>
              </a:r>
              <a:endParaRPr kumimoji="1" lang="ja-JP" altLang="en-US" dirty="0">
                <a:solidFill>
                  <a:srgbClr val="FF0000"/>
                </a:solidFill>
                <a:latin typeface="メイリオ" panose="020B0604030504040204" pitchFamily="50" charset="-128"/>
                <a:ea typeface="メイリオ" panose="020B0604030504040204" pitchFamily="50" charset="-128"/>
              </a:endParaRPr>
            </a:p>
          </p:txBody>
        </p:sp>
        <p:sp>
          <p:nvSpPr>
            <p:cNvPr id="15" name="テキスト ボックス 14"/>
            <p:cNvSpPr txBox="1"/>
            <p:nvPr/>
          </p:nvSpPr>
          <p:spPr>
            <a:xfrm>
              <a:off x="677103" y="1455730"/>
              <a:ext cx="2103461" cy="646331"/>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②</a:t>
              </a:r>
              <a:r>
                <a:rPr lang="en-US" altLang="ja-JP" dirty="0" smtClean="0">
                  <a:solidFill>
                    <a:srgbClr val="FF0000"/>
                  </a:solidFill>
                  <a:latin typeface="メイリオ" panose="020B0604030504040204" pitchFamily="50" charset="-128"/>
                  <a:ea typeface="メイリオ" panose="020B0604030504040204" pitchFamily="50" charset="-128"/>
                </a:rPr>
                <a:t>Manage access</a:t>
              </a:r>
              <a:br>
                <a:rPr lang="en-US" altLang="ja-JP" dirty="0" smtClean="0">
                  <a:solidFill>
                    <a:srgbClr val="FF0000"/>
                  </a:solidFill>
                  <a:latin typeface="メイリオ" panose="020B0604030504040204" pitchFamily="50" charset="-128"/>
                  <a:ea typeface="メイリオ" panose="020B0604030504040204" pitchFamily="50" charset="-128"/>
                </a:rPr>
              </a:br>
              <a:r>
                <a:rPr lang="ja-JP" altLang="en-US" dirty="0" smtClean="0">
                  <a:solidFill>
                    <a:srgbClr val="FF0000"/>
                  </a:solidFill>
                  <a:latin typeface="メイリオ" panose="020B0604030504040204" pitchFamily="50" charset="-128"/>
                  <a:ea typeface="メイリオ" panose="020B0604030504040204" pitchFamily="50" charset="-128"/>
                </a:rPr>
                <a:t>を選択</a:t>
              </a:r>
              <a:endParaRPr lang="en-US" altLang="ja-JP" dirty="0" smtClean="0">
                <a:solidFill>
                  <a:srgbClr val="FF0000"/>
                </a:solidFill>
                <a:latin typeface="メイリオ" panose="020B0604030504040204" pitchFamily="50" charset="-128"/>
                <a:ea typeface="メイリオ" panose="020B0604030504040204" pitchFamily="50" charset="-128"/>
              </a:endParaRPr>
            </a:p>
          </p:txBody>
        </p:sp>
        <p:sp>
          <p:nvSpPr>
            <p:cNvPr id="16" name="テキスト ボックス 15"/>
            <p:cNvSpPr txBox="1"/>
            <p:nvPr/>
          </p:nvSpPr>
          <p:spPr>
            <a:xfrm>
              <a:off x="5435566" y="5130043"/>
              <a:ext cx="3891899" cy="369332"/>
            </a:xfrm>
            <a:prstGeom prst="rect">
              <a:avLst/>
            </a:prstGeom>
            <a:noFill/>
          </p:spPr>
          <p:txBody>
            <a:bodyPr wrap="none" rtlCol="0">
              <a:spAutoFit/>
            </a:bodyPr>
            <a:lstStyle/>
            <a:p>
              <a:r>
                <a:rPr lang="ja-JP" altLang="en-US" dirty="0" smtClean="0">
                  <a:solidFill>
                    <a:srgbClr val="FF0000"/>
                  </a:solidFill>
                  <a:latin typeface="メイリオ" panose="020B0604030504040204" pitchFamily="50" charset="-128"/>
                  <a:ea typeface="メイリオ" panose="020B0604030504040204" pitchFamily="50" charset="-128"/>
                </a:rPr>
                <a:t>③</a:t>
              </a:r>
              <a:r>
                <a:rPr lang="en-US" altLang="ja-JP" dirty="0" err="1" smtClean="0">
                  <a:solidFill>
                    <a:srgbClr val="FF0000"/>
                  </a:solidFill>
                  <a:latin typeface="メイリオ" panose="020B0604030504040204" pitchFamily="50" charset="-128"/>
                  <a:ea typeface="メイリオ" panose="020B0604030504040204" pitchFamily="50" charset="-128"/>
                </a:rPr>
                <a:t>Invide</a:t>
              </a:r>
              <a:r>
                <a:rPr lang="en-US" altLang="ja-JP" dirty="0" smtClean="0">
                  <a:solidFill>
                    <a:srgbClr val="FF0000"/>
                  </a:solidFill>
                  <a:latin typeface="メイリオ" panose="020B0604030504040204" pitchFamily="50" charset="-128"/>
                  <a:ea typeface="メイリオ" panose="020B0604030504040204" pitchFamily="50" charset="-128"/>
                </a:rPr>
                <a:t> a collaborator</a:t>
              </a:r>
              <a:r>
                <a:rPr lang="ja-JP" altLang="en-US" dirty="0" smtClean="0">
                  <a:solidFill>
                    <a:srgbClr val="FF0000"/>
                  </a:solidFill>
                  <a:latin typeface="メイリオ" panose="020B0604030504040204" pitchFamily="50" charset="-128"/>
                  <a:ea typeface="メイリオ" panose="020B0604030504040204" pitchFamily="50" charset="-128"/>
                </a:rPr>
                <a:t>をクリック</a:t>
              </a:r>
              <a:endParaRPr lang="en-US" altLang="ja-JP" dirty="0" smtClean="0">
                <a:solidFill>
                  <a:srgbClr val="FF0000"/>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9622324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24465" y="218303"/>
            <a:ext cx="10058400" cy="852616"/>
          </a:xfrm>
        </p:spPr>
        <p:txBody>
          <a:bodyPr/>
          <a:lstStyle/>
          <a:p>
            <a:r>
              <a:rPr lang="ja-JP" altLang="en-US" dirty="0" smtClean="0">
                <a:latin typeface="メイリオ" panose="020B0604030504040204" pitchFamily="50" charset="-128"/>
                <a:ea typeface="メイリオ" panose="020B0604030504040204" pitchFamily="50" charset="-128"/>
              </a:rPr>
              <a:t>悪魔の招待状を受け取ろう</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939114"/>
            <a:ext cx="11425881" cy="5659394"/>
          </a:xfrm>
        </p:spPr>
        <p:txBody>
          <a:bodyPr>
            <a:normAutofit/>
          </a:bodyPr>
          <a:lstStyle/>
          <a:p>
            <a:pPr lvl="0"/>
            <a:r>
              <a:rPr lang="ja-JP" altLang="ja-JP" sz="1400" dirty="0" smtClean="0"/>
              <a:t>@RYUICHIKAWANO has invited you to collaborate on the RYUICHIKAWANO/PrivateRepository repository. Visit </a:t>
            </a:r>
            <a:r>
              <a:rPr lang="ja-JP" altLang="ja-JP" sz="1400" dirty="0" smtClean="0">
                <a:hlinkClick r:id="rId2"/>
              </a:rPr>
              <a:t>https://github.com/RYUICHIKAWANO/PrivateRepository/invitations</a:t>
            </a:r>
            <a:r>
              <a:rPr lang="ja-JP" altLang="ja-JP" sz="1400" dirty="0" smtClean="0"/>
              <a:t> to accept or decline this invitation. You can also visit </a:t>
            </a:r>
            <a:r>
              <a:rPr lang="ja-JP" altLang="ja-JP" sz="1400" dirty="0" smtClean="0">
                <a:hlinkClick r:id="rId3"/>
              </a:rPr>
              <a:t>https://github.com/RYUICHIKAWANO</a:t>
            </a:r>
            <a:r>
              <a:rPr lang="ja-JP" altLang="ja-JP" sz="1400" dirty="0" smtClean="0"/>
              <a:t> to learn a bit more about @RYUICHIKAWANO. This invitation will expire in 7 days. </a:t>
            </a:r>
            <a:endParaRPr lang="en-US" altLang="ja-JP" sz="1400" dirty="0" smtClean="0"/>
          </a:p>
          <a:p>
            <a:pPr lvl="0"/>
            <a:r>
              <a:rPr lang="ja-JP" altLang="en-US" sz="2400" dirty="0" smtClean="0">
                <a:latin typeface="メイリオ" panose="020B0604030504040204" pitchFamily="50" charset="-128"/>
                <a:ea typeface="メイリオ" panose="020B0604030504040204" pitchFamily="50" charset="-128"/>
              </a:rPr>
              <a:t>こんな</a:t>
            </a:r>
            <a:r>
              <a:rPr lang="ja-JP" altLang="en-US" sz="2400" dirty="0">
                <a:latin typeface="メイリオ" panose="020B0604030504040204" pitchFamily="50" charset="-128"/>
                <a:ea typeface="メイリオ" panose="020B0604030504040204" pitchFamily="50" charset="-128"/>
              </a:rPr>
              <a:t>感</a:t>
            </a:r>
            <a:r>
              <a:rPr lang="ja-JP" altLang="en-US" sz="2400" dirty="0" smtClean="0">
                <a:latin typeface="メイリオ" panose="020B0604030504040204" pitchFamily="50" charset="-128"/>
                <a:ea typeface="メイリオ" panose="020B0604030504040204" pitchFamily="50" charset="-128"/>
              </a:rPr>
              <a:t>じの</a:t>
            </a:r>
            <a:r>
              <a:rPr lang="ja-JP" altLang="en-US" sz="2400" dirty="0">
                <a:latin typeface="メイリオ" panose="020B0604030504040204" pitchFamily="50" charset="-128"/>
                <a:ea typeface="メイリオ" panose="020B0604030504040204" pitchFamily="50" charset="-128"/>
              </a:rPr>
              <a:t>メール</a:t>
            </a:r>
            <a:r>
              <a:rPr lang="ja-JP" altLang="en-US" sz="2400" dirty="0" smtClean="0">
                <a:latin typeface="メイリオ" panose="020B0604030504040204" pitchFamily="50" charset="-128"/>
                <a:ea typeface="メイリオ" panose="020B0604030504040204" pitchFamily="50" charset="-128"/>
              </a:rPr>
              <a:t>が届くと思うので、リンクの</a:t>
            </a:r>
            <a:r>
              <a:rPr lang="en-US" altLang="ja-JP" sz="2400" dirty="0" smtClean="0">
                <a:latin typeface="メイリオ" panose="020B0604030504040204" pitchFamily="50" charset="-128"/>
                <a:ea typeface="メイリオ" panose="020B0604030504040204" pitchFamily="50" charset="-128"/>
              </a:rPr>
              <a:t>invitations</a:t>
            </a:r>
            <a:r>
              <a:rPr lang="ja-JP" altLang="en-US" sz="2400" dirty="0" smtClean="0">
                <a:latin typeface="メイリオ" panose="020B0604030504040204" pitchFamily="50" charset="-128"/>
                <a:ea typeface="メイリオ" panose="020B0604030504040204" pitchFamily="50" charset="-128"/>
              </a:rPr>
              <a:t>の方をクリックして</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en-US" altLang="ja-JP" sz="2400" dirty="0" smtClean="0">
                <a:latin typeface="メイリオ" panose="020B0604030504040204" pitchFamily="50" charset="-128"/>
                <a:ea typeface="メイリオ" panose="020B0604030504040204" pitchFamily="50" charset="-128"/>
              </a:rPr>
              <a:t>Accept invitation</a:t>
            </a:r>
            <a:r>
              <a:rPr lang="ja-JP" altLang="en-US" sz="2400" dirty="0" smtClean="0">
                <a:latin typeface="メイリオ" panose="020B0604030504040204" pitchFamily="50" charset="-128"/>
                <a:ea typeface="メイリオ" panose="020B0604030504040204" pitchFamily="50" charset="-128"/>
              </a:rPr>
              <a:t>　しよう。</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これで晴れて、</a:t>
            </a:r>
            <a:r>
              <a:rPr lang="en-US" altLang="ja-JP" sz="2400" dirty="0" smtClean="0">
                <a:latin typeface="メイリオ" panose="020B0604030504040204" pitchFamily="50" charset="-128"/>
                <a:ea typeface="メイリオ" panose="020B0604030504040204" pitchFamily="50" charset="-128"/>
              </a:rPr>
              <a:t>private</a:t>
            </a:r>
            <a:r>
              <a:rPr lang="ja-JP" altLang="en-US" sz="2400" dirty="0" smtClean="0">
                <a:latin typeface="メイリオ" panose="020B0604030504040204" pitchFamily="50" charset="-128"/>
                <a:ea typeface="メイリオ" panose="020B0604030504040204" pitchFamily="50" charset="-128"/>
              </a:rPr>
              <a:t>なはずの君のリポジトリに、共同開発者の誰かがアクセス可能に</a:t>
            </a:r>
            <a:r>
              <a:rPr lang="ja-JP" altLang="en-US" sz="2400" smtClean="0">
                <a:latin typeface="メイリオ" panose="020B0604030504040204" pitchFamily="50" charset="-128"/>
                <a:ea typeface="メイリオ" panose="020B0604030504040204" pitchFamily="50" charset="-128"/>
              </a:rPr>
              <a:t>なりました。よかったね！！</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endParaRPr lang="ja-JP" altLang="ja-JP" sz="2800" dirty="0" smtClean="0">
              <a:latin typeface="メイリオ" panose="020B0604030504040204" pitchFamily="50" charset="-128"/>
              <a:ea typeface="メイリオ" panose="020B0604030504040204" pitchFamily="50" charset="-128"/>
            </a:endParaRPr>
          </a:p>
        </p:txBody>
      </p:sp>
      <p:grpSp>
        <p:nvGrpSpPr>
          <p:cNvPr id="20" name="グループ化 19"/>
          <p:cNvGrpSpPr/>
          <p:nvPr/>
        </p:nvGrpSpPr>
        <p:grpSpPr>
          <a:xfrm>
            <a:off x="4567152" y="2258074"/>
            <a:ext cx="3120338" cy="2429256"/>
            <a:chOff x="4567152" y="2258074"/>
            <a:chExt cx="3120338" cy="2429256"/>
          </a:xfrm>
        </p:grpSpPr>
        <p:pic>
          <p:nvPicPr>
            <p:cNvPr id="18" name="図 17"/>
            <p:cNvPicPr>
              <a:picLocks noChangeAspect="1"/>
            </p:cNvPicPr>
            <p:nvPr/>
          </p:nvPicPr>
          <p:blipFill>
            <a:blip r:embed="rId4"/>
            <a:stretch>
              <a:fillRect/>
            </a:stretch>
          </p:blipFill>
          <p:spPr>
            <a:xfrm>
              <a:off x="4567152" y="2258074"/>
              <a:ext cx="3120338" cy="2429256"/>
            </a:xfrm>
            <a:prstGeom prst="rect">
              <a:avLst/>
            </a:prstGeom>
          </p:spPr>
        </p:pic>
        <p:sp>
          <p:nvSpPr>
            <p:cNvPr id="19" name="角丸四角形 18"/>
            <p:cNvSpPr/>
            <p:nvPr/>
          </p:nvSpPr>
          <p:spPr>
            <a:xfrm>
              <a:off x="5239265" y="3056238"/>
              <a:ext cx="1029730" cy="5232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207370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6000" dirty="0" smtClean="0">
                <a:latin typeface="メイリオ" panose="020B0604030504040204" pitchFamily="50" charset="-128"/>
                <a:ea typeface="メイリオ" panose="020B0604030504040204" pitchFamily="50" charset="-128"/>
              </a:rPr>
              <a:t>トラブルシューティング</a:t>
            </a:r>
            <a:endParaRPr kumimoji="1" lang="ja-JP" altLang="en-US" sz="6000" dirty="0">
              <a:latin typeface="メイリオ" panose="020B0604030504040204" pitchFamily="50" charset="-128"/>
              <a:ea typeface="メイリオ" panose="020B0604030504040204" pitchFamily="50" charset="-128"/>
            </a:endParaRPr>
          </a:p>
        </p:txBody>
      </p:sp>
      <p:sp>
        <p:nvSpPr>
          <p:cNvPr id="5" name="テキスト プレースホルダー 4"/>
          <p:cNvSpPr>
            <a:spLocks noGrp="1"/>
          </p:cNvSpPr>
          <p:nvPr>
            <p:ph type="body" idx="1"/>
          </p:nvPr>
        </p:nvSpPr>
        <p:spPr/>
        <p:txBody>
          <a:bodyPr/>
          <a:lstStyle/>
          <a:p>
            <a:r>
              <a:rPr kumimoji="1" lang="ja-JP" altLang="en-US" dirty="0" smtClean="0"/>
              <a:t>あーもうめちゃくちゃだよ</a:t>
            </a:r>
            <a:endParaRPr kumimoji="1" lang="ja-JP" altLang="en-US" dirty="0"/>
          </a:p>
        </p:txBody>
      </p:sp>
    </p:spTree>
    <p:extLst>
      <p:ext uri="{BB962C8B-B14F-4D97-AF65-F5344CB8AC3E}">
        <p14:creationId xmlns:p14="http://schemas.microsoft.com/office/powerpoint/2010/main" val="28478521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想定外のトラブルシューティング</a:t>
            </a:r>
            <a:endParaRPr kumimoji="1" lang="ja-JP" altLang="en-US" dirty="0">
              <a:latin typeface="メイリオ" panose="020B0604030504040204" pitchFamily="50" charset="-128"/>
              <a:ea typeface="メイリオ" panose="020B0604030504040204" pitchFamily="50" charset="-128"/>
            </a:endParaRPr>
          </a:p>
        </p:txBody>
      </p:sp>
      <p:sp>
        <p:nvSpPr>
          <p:cNvPr id="5" name="コンテンツ プレースホルダー 4"/>
          <p:cNvSpPr>
            <a:spLocks noGrp="1"/>
          </p:cNvSpPr>
          <p:nvPr>
            <p:ph idx="1"/>
          </p:nvPr>
        </p:nvSpPr>
        <p:spPr>
          <a:xfrm>
            <a:off x="1066800" y="1804085"/>
            <a:ext cx="10058400" cy="4967418"/>
          </a:xfrm>
        </p:spPr>
        <p:txBody>
          <a:bodyPr>
            <a:normAutofit/>
          </a:bodyPr>
          <a:lstStyle/>
          <a:p>
            <a:r>
              <a:rPr kumimoji="1" lang="ja-JP" altLang="en-US" sz="2000" dirty="0" smtClean="0">
                <a:latin typeface="メイリオ" panose="020B0604030504040204" pitchFamily="50" charset="-128"/>
                <a:ea typeface="メイリオ" panose="020B0604030504040204" pitchFamily="50" charset="-128"/>
              </a:rPr>
              <a:t>流石に予想以上に想定外の質問とかトラブルが多かったのでわざわざ昼休み潰して、パワポ作りました。あなたたち一応は</a:t>
            </a:r>
            <a:r>
              <a:rPr kumimoji="1" lang="en-US" altLang="ja-JP" sz="2000" dirty="0" smtClean="0">
                <a:latin typeface="メイリオ" panose="020B0604030504040204" pitchFamily="50" charset="-128"/>
                <a:ea typeface="メイリオ" panose="020B0604030504040204" pitchFamily="50" charset="-128"/>
              </a:rPr>
              <a:t>1</a:t>
            </a:r>
            <a:r>
              <a:rPr kumimoji="1" lang="ja-JP" altLang="en-US" sz="2000" dirty="0" smtClean="0">
                <a:latin typeface="メイリオ" panose="020B0604030504040204" pitchFamily="50" charset="-128"/>
                <a:ea typeface="メイリオ" panose="020B0604030504040204" pitchFamily="50" charset="-128"/>
              </a:rPr>
              <a:t>年以上プログラミングしてるんでしょ？</a:t>
            </a:r>
            <a:r>
              <a:rPr kumimoji="1" lang="ja-JP" altLang="en-US" sz="2000" dirty="0" err="1" smtClean="0">
                <a:latin typeface="メイリオ" panose="020B0604030504040204" pitchFamily="50" charset="-128"/>
                <a:ea typeface="メイリオ" panose="020B0604030504040204" pitchFamily="50" charset="-128"/>
              </a:rPr>
              <a:t>って</a:t>
            </a:r>
            <a:r>
              <a:rPr kumimoji="1" lang="ja-JP" altLang="en-US" sz="2000" dirty="0" smtClean="0">
                <a:latin typeface="メイリオ" panose="020B0604030504040204" pitchFamily="50" charset="-128"/>
                <a:ea typeface="メイリオ" panose="020B0604030504040204" pitchFamily="50" charset="-128"/>
              </a:rPr>
              <a:t>感じのトラブル。</a:t>
            </a:r>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rPr>
              <a:t>悲しくなりますよ</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marL="0" indent="0">
              <a:buNone/>
            </a:pPr>
            <a:endParaRPr kumimoji="1" lang="ja-JP" altLang="en-US" sz="2000" dirty="0">
              <a:latin typeface="メイリオ" panose="020B0604030504040204" pitchFamily="50" charset="-128"/>
              <a:ea typeface="メイリオ" panose="020B0604030504040204" pitchFamily="50" charset="-128"/>
            </a:endParaRPr>
          </a:p>
        </p:txBody>
      </p:sp>
      <p:pic>
        <p:nvPicPr>
          <p:cNvPr id="7" name="図 6"/>
          <p:cNvPicPr>
            <a:picLocks noChangeAspect="1"/>
          </p:cNvPicPr>
          <p:nvPr/>
        </p:nvPicPr>
        <p:blipFill>
          <a:blip r:embed="rId2"/>
          <a:stretch>
            <a:fillRect/>
          </a:stretch>
        </p:blipFill>
        <p:spPr>
          <a:xfrm>
            <a:off x="4443669" y="2752746"/>
            <a:ext cx="4276725" cy="3181350"/>
          </a:xfrm>
          <a:prstGeom prst="rect">
            <a:avLst/>
          </a:prstGeom>
        </p:spPr>
      </p:pic>
    </p:spTree>
    <p:extLst>
      <p:ext uri="{BB962C8B-B14F-4D97-AF65-F5344CB8AC3E}">
        <p14:creationId xmlns:p14="http://schemas.microsoft.com/office/powerpoint/2010/main" val="22076971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1066800" y="1804085"/>
            <a:ext cx="10058400" cy="4967418"/>
          </a:xfrm>
        </p:spPr>
        <p:txBody>
          <a:bodyPr>
            <a:normAutofit/>
          </a:bodyPr>
          <a:lstStyle/>
          <a:p>
            <a:r>
              <a:rPr kumimoji="1" lang="ja-JP" altLang="en-US" sz="2000" dirty="0" smtClean="0">
                <a:latin typeface="メイリオ" panose="020B0604030504040204" pitchFamily="50" charset="-128"/>
                <a:ea typeface="メイリオ" panose="020B0604030504040204" pitchFamily="50" charset="-128"/>
              </a:rPr>
              <a:t>そんなもんお前、リポジトリとか自分のプロジェクト表示してる時のブラウザのバーに書かれてる</a:t>
            </a:r>
            <a:r>
              <a:rPr kumimoji="1" lang="en-US" altLang="ja-JP" sz="2000" dirty="0" smtClean="0">
                <a:latin typeface="メイリオ" panose="020B0604030504040204" pitchFamily="50" charset="-128"/>
                <a:ea typeface="メイリオ" panose="020B0604030504040204" pitchFamily="50" charset="-128"/>
              </a:rPr>
              <a:t>URL</a:t>
            </a:r>
            <a:r>
              <a:rPr kumimoji="1" lang="ja-JP" altLang="en-US" sz="2000" dirty="0" smtClean="0">
                <a:latin typeface="メイリオ" panose="020B0604030504040204" pitchFamily="50" charset="-128"/>
                <a:ea typeface="メイリオ" panose="020B0604030504040204" pitchFamily="50" charset="-128"/>
              </a:rPr>
              <a:t>書けばいいだろそんなもの！いい加減にしろ！ふざけるな！</a:t>
            </a:r>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r>
              <a:rPr kumimoji="1" lang="ja-JP" altLang="en-US" sz="2000" dirty="0" smtClean="0">
                <a:latin typeface="メイリオ" panose="020B0604030504040204" pitchFamily="50" charset="-128"/>
                <a:ea typeface="メイリオ" panose="020B0604030504040204" pitchFamily="50" charset="-128"/>
              </a:rPr>
              <a:t>この</a:t>
            </a:r>
            <a:r>
              <a:rPr kumimoji="1" lang="ja-JP" altLang="en-US" sz="2000" dirty="0">
                <a:latin typeface="メイリオ" panose="020B0604030504040204" pitchFamily="50" charset="-128"/>
                <a:ea typeface="メイリオ" panose="020B0604030504040204" pitchFamily="50" charset="-128"/>
              </a:rPr>
              <a:t>アドレス</a:t>
            </a:r>
            <a:r>
              <a:rPr kumimoji="1" lang="ja-JP" altLang="en-US" sz="2000" dirty="0" smtClean="0">
                <a:latin typeface="メイリオ" panose="020B0604030504040204" pitchFamily="50" charset="-128"/>
                <a:ea typeface="メイリオ" panose="020B0604030504040204" pitchFamily="50" charset="-128"/>
              </a:rPr>
              <a:t>をコピーしてそれぞれのフォームで送ればいいだけだよ！！</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endParaRPr kumimoji="1" lang="en-US" altLang="ja-JP" sz="2000" dirty="0" smtClean="0">
              <a:latin typeface="メイリオ" panose="020B0604030504040204" pitchFamily="50" charset="-128"/>
              <a:ea typeface="メイリオ" panose="020B0604030504040204" pitchFamily="50" charset="-128"/>
            </a:endParaRPr>
          </a:p>
          <a:p>
            <a:pPr marL="0" indent="0">
              <a:buNone/>
            </a:pPr>
            <a:endParaRPr kumimoji="1" lang="ja-JP" altLang="en-US" sz="2000" dirty="0">
              <a:latin typeface="メイリオ" panose="020B0604030504040204" pitchFamily="50" charset="-128"/>
              <a:ea typeface="メイリオ" panose="020B0604030504040204" pitchFamily="50" charset="-128"/>
            </a:endParaRPr>
          </a:p>
        </p:txBody>
      </p:sp>
      <p:grpSp>
        <p:nvGrpSpPr>
          <p:cNvPr id="12" name="グループ化 11"/>
          <p:cNvGrpSpPr/>
          <p:nvPr/>
        </p:nvGrpSpPr>
        <p:grpSpPr>
          <a:xfrm>
            <a:off x="1429266" y="2582975"/>
            <a:ext cx="4052051" cy="3104750"/>
            <a:chOff x="2360142" y="2652585"/>
            <a:chExt cx="4052051" cy="3104750"/>
          </a:xfrm>
        </p:grpSpPr>
        <p:pic>
          <p:nvPicPr>
            <p:cNvPr id="2" name="図 1"/>
            <p:cNvPicPr>
              <a:picLocks noChangeAspect="1"/>
            </p:cNvPicPr>
            <p:nvPr/>
          </p:nvPicPr>
          <p:blipFill>
            <a:blip r:embed="rId2"/>
            <a:stretch>
              <a:fillRect/>
            </a:stretch>
          </p:blipFill>
          <p:spPr>
            <a:xfrm>
              <a:off x="2360142" y="2652585"/>
              <a:ext cx="4052051" cy="2833816"/>
            </a:xfrm>
            <a:prstGeom prst="rect">
              <a:avLst/>
            </a:prstGeom>
          </p:spPr>
        </p:pic>
        <p:sp>
          <p:nvSpPr>
            <p:cNvPr id="11" name="テキスト ボックス 10"/>
            <p:cNvSpPr txBox="1"/>
            <p:nvPr/>
          </p:nvSpPr>
          <p:spPr>
            <a:xfrm>
              <a:off x="3779949" y="5388003"/>
              <a:ext cx="990977" cy="369332"/>
            </a:xfrm>
            <a:prstGeom prst="rect">
              <a:avLst/>
            </a:prstGeom>
            <a:noFill/>
          </p:spPr>
          <p:txBody>
            <a:bodyPr wrap="none" rtlCol="0">
              <a:spAutoFit/>
            </a:bodyPr>
            <a:lstStyle/>
            <a:p>
              <a:r>
                <a:rPr lang="en-US" altLang="ja-JP" dirty="0" err="1" smtClean="0"/>
                <a:t>redmine</a:t>
              </a:r>
              <a:endParaRPr kumimoji="1" lang="ja-JP" altLang="en-US" dirty="0"/>
            </a:p>
          </p:txBody>
        </p:sp>
      </p:grpSp>
      <p:sp>
        <p:nvSpPr>
          <p:cNvPr id="4" name="タイトル 3"/>
          <p:cNvSpPr>
            <a:spLocks noGrp="1"/>
          </p:cNvSpPr>
          <p:nvPr>
            <p:ph type="title"/>
          </p:nvPr>
        </p:nvSpPr>
        <p:spPr/>
        <p:txBody>
          <a:bodyPr/>
          <a:lstStyle/>
          <a:p>
            <a:r>
              <a:rPr kumimoji="1" lang="en-US" altLang="ja-JP" dirty="0" err="1" smtClean="0">
                <a:latin typeface="メイリオ" panose="020B0604030504040204" pitchFamily="50" charset="-128"/>
                <a:ea typeface="メイリオ" panose="020B0604030504040204" pitchFamily="50" charset="-128"/>
              </a:rPr>
              <a:t>Git</a:t>
            </a:r>
            <a:r>
              <a:rPr kumimoji="1" lang="ja-JP" altLang="en-US" dirty="0" smtClean="0">
                <a:latin typeface="メイリオ" panose="020B0604030504040204" pitchFamily="50" charset="-128"/>
                <a:ea typeface="メイリオ" panose="020B0604030504040204" pitchFamily="50" charset="-128"/>
              </a:rPr>
              <a:t>とか</a:t>
            </a:r>
            <a:r>
              <a:rPr kumimoji="1" lang="en-US" altLang="ja-JP" dirty="0" err="1" smtClean="0">
                <a:latin typeface="メイリオ" panose="020B0604030504040204" pitchFamily="50" charset="-128"/>
                <a:ea typeface="メイリオ" panose="020B0604030504040204" pitchFamily="50" charset="-128"/>
              </a:rPr>
              <a:t>redmine</a:t>
            </a:r>
            <a:r>
              <a:rPr kumimoji="1" lang="ja-JP" altLang="en-US" dirty="0" smtClean="0">
                <a:latin typeface="メイリオ" panose="020B0604030504040204" pitchFamily="50" charset="-128"/>
                <a:ea typeface="メイリオ" panose="020B0604030504040204" pitchFamily="50" charset="-128"/>
              </a:rPr>
              <a:t>の</a:t>
            </a:r>
            <a:r>
              <a:rPr kumimoji="1" lang="en-US" altLang="ja-JP" dirty="0" smtClean="0">
                <a:latin typeface="メイリオ" panose="020B0604030504040204" pitchFamily="50" charset="-128"/>
                <a:ea typeface="メイリオ" panose="020B0604030504040204" pitchFamily="50" charset="-128"/>
              </a:rPr>
              <a:t>URL</a:t>
            </a:r>
            <a:r>
              <a:rPr kumimoji="1" lang="ja-JP" altLang="en-US" dirty="0" err="1" smtClean="0">
                <a:latin typeface="メイリオ" panose="020B0604030504040204" pitchFamily="50" charset="-128"/>
                <a:ea typeface="メイリオ" panose="020B0604030504040204" pitchFamily="50" charset="-128"/>
              </a:rPr>
              <a:t>って</a:t>
            </a:r>
            <a:r>
              <a:rPr kumimoji="1" lang="ja-JP" altLang="en-US" dirty="0" smtClean="0">
                <a:latin typeface="メイリオ" panose="020B0604030504040204" pitchFamily="50" charset="-128"/>
                <a:ea typeface="メイリオ" panose="020B0604030504040204" pitchFamily="50" charset="-128"/>
              </a:rPr>
              <a:t>どこです？</a:t>
            </a:r>
            <a:endParaRPr kumimoji="1" lang="ja-JP" altLang="en-US" dirty="0">
              <a:latin typeface="メイリオ" panose="020B0604030504040204" pitchFamily="50" charset="-128"/>
              <a:ea typeface="メイリオ" panose="020B0604030504040204" pitchFamily="50" charset="-128"/>
            </a:endParaRPr>
          </a:p>
        </p:txBody>
      </p:sp>
      <p:grpSp>
        <p:nvGrpSpPr>
          <p:cNvPr id="10" name="グループ化 9"/>
          <p:cNvGrpSpPr/>
          <p:nvPr/>
        </p:nvGrpSpPr>
        <p:grpSpPr>
          <a:xfrm>
            <a:off x="1280985" y="2500914"/>
            <a:ext cx="2870885" cy="2248698"/>
            <a:chOff x="2360142" y="2537254"/>
            <a:chExt cx="2870885" cy="2248698"/>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142" y="2566317"/>
              <a:ext cx="1838582" cy="2219635"/>
            </a:xfrm>
            <a:prstGeom prst="rect">
              <a:avLst/>
            </a:prstGeom>
          </p:spPr>
        </p:pic>
        <p:sp>
          <p:nvSpPr>
            <p:cNvPr id="8" name="角丸四角形 7"/>
            <p:cNvSpPr/>
            <p:nvPr/>
          </p:nvSpPr>
          <p:spPr>
            <a:xfrm>
              <a:off x="3319849" y="2537254"/>
              <a:ext cx="1911178" cy="43660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279433" y="3510573"/>
              <a:ext cx="1201951" cy="369332"/>
            </a:xfrm>
            <a:prstGeom prst="rect">
              <a:avLst/>
            </a:prstGeom>
            <a:noFill/>
          </p:spPr>
          <p:txBody>
            <a:bodyPr wrap="square" rtlCol="0">
              <a:spAutoFit/>
            </a:bodyPr>
            <a:lstStyle/>
            <a:p>
              <a:r>
                <a:rPr lang="ja-JP" altLang="en-US" b="1" dirty="0" smtClean="0">
                  <a:latin typeface="メイリオ" panose="020B0604030504040204" pitchFamily="50" charset="-128"/>
                  <a:ea typeface="メイリオ" panose="020B0604030504040204" pitchFamily="50" charset="-128"/>
                </a:rPr>
                <a:t>こ↑こ↓</a:t>
              </a:r>
              <a:endParaRPr kumimoji="1" lang="ja-JP" altLang="en-US" b="1" dirty="0">
                <a:latin typeface="メイリオ" panose="020B0604030504040204" pitchFamily="50" charset="-128"/>
                <a:ea typeface="メイリオ" panose="020B0604030504040204" pitchFamily="50" charset="-128"/>
              </a:endParaRPr>
            </a:p>
          </p:txBody>
        </p:sp>
      </p:grpSp>
      <p:grpSp>
        <p:nvGrpSpPr>
          <p:cNvPr id="15" name="グループ化 14"/>
          <p:cNvGrpSpPr/>
          <p:nvPr/>
        </p:nvGrpSpPr>
        <p:grpSpPr>
          <a:xfrm>
            <a:off x="6441025" y="2547100"/>
            <a:ext cx="4446816" cy="3239023"/>
            <a:chOff x="6441025" y="2547100"/>
            <a:chExt cx="4446816" cy="3239023"/>
          </a:xfrm>
        </p:grpSpPr>
        <p:pic>
          <p:nvPicPr>
            <p:cNvPr id="13" name="図 12"/>
            <p:cNvPicPr>
              <a:picLocks noChangeAspect="1"/>
            </p:cNvPicPr>
            <p:nvPr/>
          </p:nvPicPr>
          <p:blipFill>
            <a:blip r:embed="rId4"/>
            <a:stretch>
              <a:fillRect/>
            </a:stretch>
          </p:blipFill>
          <p:spPr>
            <a:xfrm>
              <a:off x="6441025" y="2547100"/>
              <a:ext cx="4446816" cy="2869691"/>
            </a:xfrm>
            <a:prstGeom prst="rect">
              <a:avLst/>
            </a:prstGeom>
          </p:spPr>
        </p:pic>
        <p:sp>
          <p:nvSpPr>
            <p:cNvPr id="14" name="テキスト ボックス 13"/>
            <p:cNvSpPr txBox="1"/>
            <p:nvPr/>
          </p:nvSpPr>
          <p:spPr>
            <a:xfrm>
              <a:off x="8237072" y="5416791"/>
              <a:ext cx="854721" cy="369332"/>
            </a:xfrm>
            <a:prstGeom prst="rect">
              <a:avLst/>
            </a:prstGeom>
            <a:noFill/>
          </p:spPr>
          <p:txBody>
            <a:bodyPr wrap="none" rtlCol="0">
              <a:spAutoFit/>
            </a:bodyPr>
            <a:lstStyle/>
            <a:p>
              <a:r>
                <a:rPr lang="en-US" altLang="ja-JP" dirty="0" smtClean="0"/>
                <a:t>GitHub</a:t>
              </a:r>
              <a:endParaRPr kumimoji="1" lang="ja-JP" altLang="en-US" dirty="0"/>
            </a:p>
          </p:txBody>
        </p:sp>
      </p:grpSp>
      <p:grpSp>
        <p:nvGrpSpPr>
          <p:cNvPr id="23" name="グループ化 22"/>
          <p:cNvGrpSpPr/>
          <p:nvPr/>
        </p:nvGrpSpPr>
        <p:grpSpPr>
          <a:xfrm>
            <a:off x="6335029" y="2453875"/>
            <a:ext cx="4444183" cy="2248698"/>
            <a:chOff x="6335029" y="2453875"/>
            <a:chExt cx="4444183" cy="2248698"/>
          </a:xfrm>
        </p:grpSpPr>
        <p:grpSp>
          <p:nvGrpSpPr>
            <p:cNvPr id="16" name="グループ化 15"/>
            <p:cNvGrpSpPr/>
            <p:nvPr/>
          </p:nvGrpSpPr>
          <p:grpSpPr>
            <a:xfrm>
              <a:off x="6335029" y="2453875"/>
              <a:ext cx="3023155" cy="2248698"/>
              <a:chOff x="2360142" y="2537254"/>
              <a:chExt cx="3023155" cy="2248698"/>
            </a:xfrm>
          </p:grpSpPr>
          <p:pic>
            <p:nvPicPr>
              <p:cNvPr id="17" name="図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142" y="2566317"/>
                <a:ext cx="1838582" cy="2219635"/>
              </a:xfrm>
              <a:prstGeom prst="rect">
                <a:avLst/>
              </a:prstGeom>
            </p:spPr>
          </p:pic>
          <p:sp>
            <p:nvSpPr>
              <p:cNvPr id="18" name="角丸四角形 17"/>
              <p:cNvSpPr/>
              <p:nvPr/>
            </p:nvSpPr>
            <p:spPr>
              <a:xfrm>
                <a:off x="3319849" y="2537254"/>
                <a:ext cx="2063448" cy="4366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279433" y="3510573"/>
                <a:ext cx="1201951" cy="369332"/>
              </a:xfrm>
              <a:prstGeom prst="rect">
                <a:avLst/>
              </a:prstGeom>
              <a:noFill/>
              <a:effectLst>
                <a:outerShdw blurRad="50800" dist="38100" dir="2700000" algn="tl" rotWithShape="0">
                  <a:prstClr val="black">
                    <a:alpha val="40000"/>
                  </a:prstClr>
                </a:outerShdw>
              </a:effectLst>
            </p:spPr>
            <p:txBody>
              <a:bodyPr wrap="square" rtlCol="0">
                <a:spAutoFit/>
              </a:bodyPr>
              <a:lstStyle/>
              <a:p>
                <a:r>
                  <a:rPr lang="ja-JP" altLang="en-US" b="1" dirty="0" smtClean="0">
                    <a:latin typeface="メイリオ" panose="020B0604030504040204" pitchFamily="50" charset="-128"/>
                    <a:ea typeface="メイリオ" panose="020B0604030504040204" pitchFamily="50" charset="-128"/>
                  </a:rPr>
                  <a:t>こ↑こ↓</a:t>
                </a:r>
                <a:endParaRPr kumimoji="1" lang="ja-JP" altLang="en-US" b="1" dirty="0">
                  <a:latin typeface="メイリオ" panose="020B0604030504040204" pitchFamily="50" charset="-128"/>
                  <a:ea typeface="メイリオ" panose="020B0604030504040204" pitchFamily="50" charset="-128"/>
                </a:endParaRPr>
              </a:p>
            </p:txBody>
          </p:sp>
        </p:grpSp>
        <p:sp>
          <p:nvSpPr>
            <p:cNvPr id="20" name="角丸四角形 19"/>
            <p:cNvSpPr/>
            <p:nvPr/>
          </p:nvSpPr>
          <p:spPr>
            <a:xfrm>
              <a:off x="10356769" y="4041495"/>
              <a:ext cx="422443" cy="4366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a:stCxn id="19" idx="3"/>
              <a:endCxn id="20" idx="1"/>
            </p:cNvCxnSpPr>
            <p:nvPr/>
          </p:nvCxnSpPr>
          <p:spPr>
            <a:xfrm>
              <a:off x="8456271" y="3611860"/>
              <a:ext cx="1900498" cy="647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9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fontScale="90000"/>
          </a:bodyPr>
          <a:lstStyle/>
          <a:p>
            <a:r>
              <a:rPr lang="ja-JP" altLang="en-US" dirty="0" smtClean="0">
                <a:latin typeface="メイリオ" panose="020B0604030504040204" pitchFamily="50" charset="-128"/>
                <a:ea typeface="メイリオ" panose="020B0604030504040204" pitchFamily="50" charset="-128"/>
              </a:rPr>
              <a:t>うまく動かん言う前に自分がやったことを</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r>
              <a:rPr lang="ja-JP" altLang="en-US" dirty="0" smtClean="0">
                <a:latin typeface="メイリオ" panose="020B0604030504040204" pitchFamily="50" charset="-128"/>
                <a:ea typeface="メイリオ" panose="020B0604030504040204" pitchFamily="50" charset="-128"/>
              </a:rPr>
              <a:t>確認しよう。少しは英語も読んでください。</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614616"/>
            <a:ext cx="11425881" cy="4983891"/>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「センセー！</a:t>
            </a:r>
            <a:r>
              <a:rPr lang="en-US" altLang="ja-JP" sz="2400" dirty="0" smtClean="0">
                <a:latin typeface="メイリオ" panose="020B0604030504040204" pitchFamily="50" charset="-128"/>
                <a:ea typeface="メイリオ" panose="020B0604030504040204" pitchFamily="50" charset="-128"/>
              </a:rPr>
              <a:t>GitHub</a:t>
            </a:r>
            <a:r>
              <a:rPr lang="ja-JP" altLang="en-US" sz="2400" dirty="0" smtClean="0">
                <a:latin typeface="メイリオ" panose="020B0604030504040204" pitchFamily="50" charset="-128"/>
                <a:ea typeface="メイリオ" panose="020B0604030504040204" pitchFamily="50" charset="-128"/>
              </a:rPr>
              <a:t>に登録できません！！おかしい！！呪われた！！」</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1928812" y="2110290"/>
            <a:ext cx="8055447" cy="3433002"/>
          </a:xfrm>
          <a:prstGeom prst="rect">
            <a:avLst/>
          </a:prstGeom>
        </p:spPr>
      </p:pic>
      <p:grpSp>
        <p:nvGrpSpPr>
          <p:cNvPr id="6" name="グループ化 5"/>
          <p:cNvGrpSpPr/>
          <p:nvPr/>
        </p:nvGrpSpPr>
        <p:grpSpPr>
          <a:xfrm>
            <a:off x="5399131" y="4184822"/>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9730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a:bodyPr>
          <a:lstStyle/>
          <a:p>
            <a:r>
              <a:rPr lang="en-US" altLang="ja-JP" dirty="0" err="1" smtClean="0">
                <a:latin typeface="メイリオ" panose="020B0604030504040204" pitchFamily="50" charset="-128"/>
                <a:ea typeface="メイリオ" panose="020B0604030504040204" pitchFamily="50" charset="-128"/>
              </a:rPr>
              <a:t>redmine</a:t>
            </a:r>
            <a:r>
              <a:rPr lang="ja-JP" altLang="en-US" dirty="0" smtClean="0">
                <a:latin typeface="メイリオ" panose="020B0604030504040204" pitchFamily="50" charset="-128"/>
                <a:ea typeface="メイリオ" panose="020B0604030504040204" pitchFamily="50" charset="-128"/>
              </a:rPr>
              <a:t>に入れません！</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lnSpcReduction="10000"/>
          </a:bodyPr>
          <a:lstStyle/>
          <a:p>
            <a:pPr lvl="0"/>
            <a:r>
              <a:rPr lang="ja-JP" altLang="en-US" sz="2400" dirty="0" smtClean="0">
                <a:latin typeface="メイリオ" panose="020B0604030504040204" pitchFamily="50" charset="-128"/>
                <a:ea typeface="メイリオ" panose="020B0604030504040204" pitchFamily="50" charset="-128"/>
              </a:rPr>
              <a:t>「センセー！</a:t>
            </a:r>
            <a:r>
              <a:rPr lang="en-US" altLang="ja-JP" sz="2400" dirty="0" err="1" smtClean="0">
                <a:latin typeface="メイリオ" panose="020B0604030504040204" pitchFamily="50" charset="-128"/>
                <a:ea typeface="メイリオ" panose="020B0604030504040204" pitchFamily="50" charset="-128"/>
              </a:rPr>
              <a:t>redmine</a:t>
            </a:r>
            <a:r>
              <a:rPr lang="ja-JP" altLang="en-US" sz="2400" dirty="0" smtClean="0">
                <a:latin typeface="メイリオ" panose="020B0604030504040204" pitchFamily="50" charset="-128"/>
                <a:ea typeface="メイリオ" panose="020B0604030504040204" pitchFamily="50" charset="-128"/>
              </a:rPr>
              <a:t>に入れません！呪われた！！」</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r>
              <a:rPr lang="en-US" altLang="ja-JP" sz="2400" dirty="0" smtClean="0">
                <a:latin typeface="メイリオ" panose="020B0604030504040204" pitchFamily="50" charset="-128"/>
                <a:ea typeface="メイリオ" panose="020B0604030504040204" pitchFamily="50" charset="-128"/>
              </a:rPr>
              <a:t>http</a:t>
            </a:r>
            <a:r>
              <a:rPr lang="en-US" altLang="ja-JP" sz="2400" dirty="0">
                <a:latin typeface="メイリオ" panose="020B0604030504040204" pitchFamily="50" charset="-128"/>
                <a:ea typeface="メイリオ" panose="020B0604030504040204" pitchFamily="50" charset="-128"/>
              </a:rPr>
              <a:t>://153.122.19.22</a:t>
            </a:r>
            <a:r>
              <a:rPr lang="en-US" altLang="ja-JP" sz="2400" dirty="0" smtClean="0">
                <a:latin typeface="メイリオ" panose="020B0604030504040204" pitchFamily="50" charset="-128"/>
                <a:ea typeface="メイリオ" panose="020B0604030504040204" pitchFamily="50" charset="-128"/>
              </a:rPr>
              <a:t>/</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です。</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a:blip r:embed="rId2"/>
          <a:stretch>
            <a:fillRect/>
          </a:stretch>
        </p:blipFill>
        <p:spPr>
          <a:xfrm>
            <a:off x="2079345" y="1833380"/>
            <a:ext cx="7770987" cy="3793063"/>
          </a:xfrm>
          <a:prstGeom prst="rect">
            <a:avLst/>
          </a:prstGeom>
        </p:spPr>
      </p:pic>
      <p:grpSp>
        <p:nvGrpSpPr>
          <p:cNvPr id="6" name="グループ化 5"/>
          <p:cNvGrpSpPr/>
          <p:nvPr/>
        </p:nvGrpSpPr>
        <p:grpSpPr>
          <a:xfrm>
            <a:off x="1947477" y="1833380"/>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1240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fade">
                                      <p:cBhvr>
                                        <p:cTn id="1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a:bodyPr>
          <a:lstStyle/>
          <a:p>
            <a:r>
              <a:rPr lang="ja-JP" altLang="en-US" dirty="0" smtClean="0">
                <a:latin typeface="メイリオ" panose="020B0604030504040204" pitchFamily="50" charset="-128"/>
                <a:ea typeface="メイリオ" panose="020B0604030504040204" pitchFamily="50" charset="-128"/>
              </a:rPr>
              <a:t>クローンが作れません！！</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「センセー！クローンが作れません！呪われた！！」</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smtClean="0">
                <a:latin typeface="メイリオ" panose="020B0604030504040204" pitchFamily="50" charset="-128"/>
                <a:ea typeface="メイリオ" panose="020B0604030504040204" pitchFamily="50" charset="-128"/>
              </a:rPr>
              <a:t>WindowsPC</a:t>
            </a:r>
            <a:r>
              <a:rPr lang="ja-JP" altLang="en-US" sz="2400" dirty="0" smtClean="0">
                <a:latin typeface="メイリオ" panose="020B0604030504040204" pitchFamily="50" charset="-128"/>
                <a:ea typeface="メイリオ" panose="020B0604030504040204" pitchFamily="50" charset="-128"/>
              </a:rPr>
              <a:t>においては、</a:t>
            </a:r>
            <a:r>
              <a:rPr lang="en-US" altLang="ja-JP" sz="2400" dirty="0" err="1" smtClean="0">
                <a:latin typeface="メイリオ" panose="020B0604030504040204" pitchFamily="50" charset="-128"/>
                <a:ea typeface="メイリオ" panose="020B0604030504040204" pitchFamily="50" charset="-128"/>
              </a:rPr>
              <a:t>ProgramFiles</a:t>
            </a:r>
            <a:r>
              <a:rPr lang="ja-JP" altLang="en-US" sz="2400" dirty="0" smtClean="0">
                <a:latin typeface="メイリオ" panose="020B0604030504040204" pitchFamily="50" charset="-128"/>
                <a:ea typeface="メイリオ" panose="020B0604030504040204" pitchFamily="50" charset="-128"/>
              </a:rPr>
              <a:t>や</a:t>
            </a:r>
            <a:r>
              <a:rPr lang="en-US" altLang="ja-JP" sz="2400" dirty="0" smtClean="0">
                <a:latin typeface="メイリオ" panose="020B0604030504040204" pitchFamily="50" charset="-128"/>
                <a:ea typeface="メイリオ" panose="020B0604030504040204" pitchFamily="50" charset="-128"/>
              </a:rPr>
              <a:t>Windows</a:t>
            </a:r>
            <a:r>
              <a:rPr lang="ja-JP" altLang="en-US" sz="2400" dirty="0" smtClean="0">
                <a:latin typeface="メイリオ" panose="020B0604030504040204" pitchFamily="50" charset="-128"/>
                <a:ea typeface="メイリオ" panose="020B0604030504040204" pitchFamily="50" charset="-128"/>
              </a:rPr>
              <a:t>フォルダはアクセス不可です。マイドキュメントやデスクトップなどのフォルダ上で作ってください。</a:t>
            </a:r>
            <a:endParaRPr lang="en-US" altLang="ja-JP" sz="2400" dirty="0" smtClean="0">
              <a:latin typeface="メイリオ" panose="020B0604030504040204" pitchFamily="50" charset="-128"/>
              <a:ea typeface="メイリオ" panose="020B0604030504040204" pitchFamily="50" charset="-128"/>
            </a:endParaRPr>
          </a:p>
          <a:p>
            <a:pPr lvl="0"/>
            <a:endParaRPr lang="ja-JP" altLang="ja-JP" sz="2800" dirty="0" smtClean="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2"/>
          <a:stretch>
            <a:fillRect/>
          </a:stretch>
        </p:blipFill>
        <p:spPr>
          <a:xfrm>
            <a:off x="1861752" y="1717846"/>
            <a:ext cx="7603524" cy="3755512"/>
          </a:xfrm>
          <a:prstGeom prst="rect">
            <a:avLst/>
          </a:prstGeom>
        </p:spPr>
      </p:pic>
      <p:grpSp>
        <p:nvGrpSpPr>
          <p:cNvPr id="6" name="グループ化 5"/>
          <p:cNvGrpSpPr/>
          <p:nvPr/>
        </p:nvGrpSpPr>
        <p:grpSpPr>
          <a:xfrm>
            <a:off x="851845" y="1717846"/>
            <a:ext cx="3868437" cy="2413685"/>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528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fade">
                                      <p:cBhvr>
                                        <p:cTn id="1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で、結局</a:t>
            </a:r>
            <a:r>
              <a:rPr kumimoji="1" lang="en-US" altLang="ja-JP" dirty="0" err="1">
                <a:latin typeface="メイリオ" panose="020B0604030504040204" pitchFamily="50" charset="-128"/>
                <a:ea typeface="メイリオ" panose="020B0604030504040204" pitchFamily="50" charset="-128"/>
              </a:rPr>
              <a:t>Git</a:t>
            </a:r>
            <a:r>
              <a:rPr kumimoji="1" lang="ja-JP" altLang="en-US" dirty="0" err="1">
                <a:latin typeface="メイリオ" panose="020B0604030504040204" pitchFamily="50" charset="-128"/>
                <a:ea typeface="メイリオ" panose="020B0604030504040204" pitchFamily="50" charset="-128"/>
              </a:rPr>
              <a:t>って</a:t>
            </a:r>
            <a:r>
              <a:rPr kumimoji="1" lang="ja-JP" altLang="en-US" dirty="0">
                <a:latin typeface="メイリオ" panose="020B0604030504040204" pitchFamily="50" charset="-128"/>
                <a:ea typeface="メイリオ" panose="020B0604030504040204" pitchFamily="50" charset="-128"/>
              </a:rPr>
              <a:t>なんなの？</a:t>
            </a:r>
          </a:p>
        </p:txBody>
      </p:sp>
      <p:sp>
        <p:nvSpPr>
          <p:cNvPr id="3" name="コンテンツ プレースホルダー 2"/>
          <p:cNvSpPr>
            <a:spLocks noGrp="1"/>
          </p:cNvSpPr>
          <p:nvPr>
            <p:ph idx="1"/>
          </p:nvPr>
        </p:nvSpPr>
        <p:spPr>
          <a:xfrm>
            <a:off x="1066800" y="1688123"/>
            <a:ext cx="10058400" cy="4692580"/>
          </a:xfrm>
        </p:spPr>
        <p:txBody>
          <a:bodyPr>
            <a:normAutofit/>
          </a:bodyPr>
          <a:lstStyle/>
          <a:p>
            <a:r>
              <a:rPr kumimoji="1" lang="ja-JP" altLang="en-US" sz="2800" dirty="0">
                <a:latin typeface="メイリオ" panose="020B0604030504040204" pitchFamily="50" charset="-128"/>
                <a:ea typeface="メイリオ" panose="020B0604030504040204" pitchFamily="50" charset="-128"/>
              </a:rPr>
              <a:t>プログラム書いてたら、なんか「やらかす」時あるでしょ？</a:t>
            </a:r>
            <a:r>
              <a:rPr kumimoji="1" lang="en-US" altLang="ja-JP" sz="2800" dirty="0">
                <a:latin typeface="メイリオ" panose="020B0604030504040204" pitchFamily="50" charset="-128"/>
                <a:ea typeface="メイリオ" panose="020B0604030504040204" pitchFamily="50" charset="-128"/>
              </a:rPr>
              <a:t/>
            </a:r>
            <a:br>
              <a:rPr kumimoji="1" lang="en-US" altLang="ja-JP" sz="2800" dirty="0">
                <a:latin typeface="メイリオ" panose="020B0604030504040204" pitchFamily="50" charset="-128"/>
                <a:ea typeface="メイリオ" panose="020B0604030504040204" pitchFamily="50" charset="-128"/>
              </a:rPr>
            </a:br>
            <a:r>
              <a:rPr kumimoji="1" lang="ja-JP" altLang="en-US" sz="2800" dirty="0">
                <a:latin typeface="メイリオ" panose="020B0604030504040204" pitchFamily="50" charset="-128"/>
                <a:ea typeface="メイリオ" panose="020B0604030504040204" pitchFamily="50" charset="-128"/>
              </a:rPr>
              <a:t>さっきまで動いてたのに、ちょっと書き加えたら動かなくなった！とか、慌ててソースコード消しちゃった！とか。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そういう「やらかし」のリスクを軽減する仕組みを「バージョン管理システム」って言って、簡単に言うと「差分をどんどんどんどん保存していく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溜めていく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システム」なわけ。</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差分だけを保存していくから、基本的にそんなに負荷もかからないというわけ。</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一人で使っても便利、チームで使うとより強力なシステムだ。</a:t>
            </a:r>
          </a:p>
        </p:txBody>
      </p:sp>
    </p:spTree>
    <p:extLst>
      <p:ext uri="{BB962C8B-B14F-4D97-AF65-F5344CB8AC3E}">
        <p14:creationId xmlns:p14="http://schemas.microsoft.com/office/powerpoint/2010/main" val="3017502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03870" y="547817"/>
            <a:ext cx="10058400" cy="852616"/>
          </a:xfrm>
        </p:spPr>
        <p:txBody>
          <a:bodyPr>
            <a:normAutofit fontScale="90000"/>
          </a:bodyPr>
          <a:lstStyle/>
          <a:p>
            <a:r>
              <a:rPr lang="ja-JP" altLang="en-US" dirty="0" smtClean="0">
                <a:latin typeface="メイリオ" panose="020B0604030504040204" pitchFamily="50" charset="-128"/>
                <a:ea typeface="メイリオ" panose="020B0604030504040204" pitchFamily="50" charset="-128"/>
              </a:rPr>
              <a:t>なんか毎回</a:t>
            </a:r>
            <a:r>
              <a:rPr lang="en-US" altLang="ja-JP" dirty="0" smtClean="0">
                <a:latin typeface="メイリオ" panose="020B0604030504040204" pitchFamily="50" charset="-128"/>
                <a:ea typeface="メイリオ" panose="020B0604030504040204" pitchFamily="50" charset="-128"/>
              </a:rPr>
              <a:t>ID</a:t>
            </a:r>
            <a:r>
              <a:rPr lang="ja-JP" altLang="en-US" dirty="0" smtClean="0">
                <a:latin typeface="メイリオ" panose="020B0604030504040204" pitchFamily="50" charset="-128"/>
                <a:ea typeface="メイリオ" panose="020B0604030504040204" pitchFamily="50" charset="-128"/>
              </a:rPr>
              <a:t>とパスワード聞かれるんですが</a:t>
            </a:r>
            <a:endParaRPr lang="ja-JP" altLang="en-US" dirty="0">
              <a:latin typeface="メイリオ" panose="020B0604030504040204" pitchFamily="50" charset="-128"/>
              <a:ea typeface="メイリオ" panose="020B0604030504040204" pitchFamily="50" charset="-128"/>
            </a:endParaRPr>
          </a:p>
        </p:txBody>
      </p:sp>
      <p:sp>
        <p:nvSpPr>
          <p:cNvPr id="7" name="Rectangle 2"/>
          <p:cNvSpPr>
            <a:spLocks noGrp="1" noChangeArrowheads="1"/>
          </p:cNvSpPr>
          <p:nvPr>
            <p:ph idx="1"/>
          </p:nvPr>
        </p:nvSpPr>
        <p:spPr>
          <a:xfrm>
            <a:off x="420130" y="1342768"/>
            <a:ext cx="11425881" cy="5255739"/>
          </a:xfrm>
        </p:spPr>
        <p:txBody>
          <a:bodyPr>
            <a:normAutofit/>
          </a:bodyPr>
          <a:lstStyle/>
          <a:p>
            <a:pPr lvl="0"/>
            <a:r>
              <a:rPr lang="ja-JP" altLang="en-US" sz="2400" dirty="0" smtClean="0">
                <a:latin typeface="メイリオ" panose="020B0604030504040204" pitchFamily="50" charset="-128"/>
                <a:ea typeface="メイリオ" panose="020B0604030504040204" pitchFamily="50" charset="-128"/>
              </a:rPr>
              <a:t>「なんか毎回</a:t>
            </a:r>
            <a:r>
              <a:rPr lang="en-US" altLang="ja-JP" sz="2400" dirty="0" smtClean="0">
                <a:latin typeface="メイリオ" panose="020B0604030504040204" pitchFamily="50" charset="-128"/>
                <a:ea typeface="メイリオ" panose="020B0604030504040204" pitchFamily="50" charset="-128"/>
              </a:rPr>
              <a:t>ID</a:t>
            </a:r>
            <a:r>
              <a:rPr lang="ja-JP" altLang="en-US" sz="2400" dirty="0" smtClean="0">
                <a:latin typeface="メイリオ" panose="020B0604030504040204" pitchFamily="50" charset="-128"/>
                <a:ea typeface="メイリオ" panose="020B0604030504040204" pitchFamily="50" charset="-128"/>
              </a:rPr>
              <a:t>とパスワード聞かれるんですがおかしいんですか？」</a:t>
            </a:r>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smtClean="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設定→</a:t>
            </a:r>
            <a:r>
              <a:rPr lang="en-US" altLang="ja-JP" sz="2400" dirty="0" err="1" smtClean="0">
                <a:latin typeface="メイリオ" panose="020B0604030504040204" pitchFamily="50" charset="-128"/>
                <a:ea typeface="メイリオ" panose="020B0604030504040204" pitchFamily="50" charset="-128"/>
              </a:rPr>
              <a:t>Git</a:t>
            </a:r>
            <a:r>
              <a:rPr lang="ja-JP" altLang="en-US" sz="2400" dirty="0" smtClean="0">
                <a:latin typeface="メイリオ" panose="020B0604030504040204" pitchFamily="50" charset="-128"/>
                <a:ea typeface="メイリオ" panose="020B0604030504040204" pitchFamily="50" charset="-128"/>
              </a:rPr>
              <a:t>→ユーザー名とメアドを</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en-US" altLang="ja-JP" sz="2400" dirty="0" smtClean="0">
                <a:latin typeface="メイリオ" panose="020B0604030504040204" pitchFamily="50" charset="-128"/>
                <a:ea typeface="メイリオ" panose="020B0604030504040204" pitchFamily="50" charset="-128"/>
              </a:rPr>
              <a:t>GitHub</a:t>
            </a:r>
            <a:r>
              <a:rPr lang="ja-JP" altLang="en-US" sz="2400" dirty="0" err="1" smtClean="0">
                <a:latin typeface="メイリオ" panose="020B0604030504040204" pitchFamily="50" charset="-128"/>
                <a:ea typeface="メイリオ" panose="020B0604030504040204" pitchFamily="50" charset="-128"/>
              </a:rPr>
              <a:t>に登</a:t>
            </a:r>
            <a:r>
              <a:rPr lang="ja-JP" altLang="en-US" sz="2400" dirty="0" smtClean="0">
                <a:latin typeface="メイリオ" panose="020B0604030504040204" pitchFamily="50" charset="-128"/>
                <a:ea typeface="メイリオ" panose="020B0604030504040204" pitchFamily="50" charset="-128"/>
              </a:rPr>
              <a:t>録したアカウントと</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メールアドレスに変更しておきます。</a:t>
            </a:r>
            <a:endParaRPr lang="en-US" altLang="ja-JP" sz="2400" dirty="0">
              <a:latin typeface="メイリオ" panose="020B0604030504040204" pitchFamily="50" charset="-128"/>
              <a:ea typeface="メイリオ" panose="020B0604030504040204" pitchFamily="50" charset="-128"/>
            </a:endParaRPr>
          </a:p>
          <a:p>
            <a:pPr lvl="0"/>
            <a:r>
              <a:rPr lang="ja-JP" altLang="en-US" sz="2400" dirty="0" smtClean="0">
                <a:latin typeface="メイリオ" panose="020B0604030504040204" pitchFamily="50" charset="-128"/>
                <a:ea typeface="メイリオ" panose="020B0604030504040204" pitchFamily="50" charset="-128"/>
              </a:rPr>
              <a:t>初回はパスワードを聞かれると思い</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ますが、その後は聞かれなくなると思います。</a:t>
            </a:r>
            <a:r>
              <a:rPr lang="en-US" altLang="ja-JP" sz="2400" dirty="0" smtClean="0">
                <a:latin typeface="メイリオ" panose="020B0604030504040204" pitchFamily="50" charset="-128"/>
                <a:ea typeface="メイリオ" panose="020B0604030504040204" pitchFamily="50" charset="-128"/>
              </a:rPr>
              <a:t/>
            </a:r>
            <a:br>
              <a:rPr lang="en-US" altLang="ja-JP" sz="2400" dirty="0" smtClean="0">
                <a:latin typeface="メイリオ" panose="020B0604030504040204" pitchFamily="50" charset="-128"/>
                <a:ea typeface="メイリオ" panose="020B0604030504040204" pitchFamily="50" charset="-128"/>
              </a:rPr>
            </a:br>
            <a:r>
              <a:rPr lang="ja-JP" altLang="en-US" sz="2400" dirty="0" smtClean="0">
                <a:latin typeface="メイリオ" panose="020B0604030504040204" pitchFamily="50" charset="-128"/>
                <a:ea typeface="メイリオ" panose="020B0604030504040204" pitchFamily="50" charset="-128"/>
              </a:rPr>
              <a:t>なお、その程度毎回入力してもいいんじゃないですかね？</a:t>
            </a:r>
            <a:endParaRPr lang="ja-JP" altLang="ja-JP" sz="2800" dirty="0" smtClean="0">
              <a:latin typeface="メイリオ" panose="020B0604030504040204" pitchFamily="50" charset="-128"/>
              <a:ea typeface="メイリオ" panose="020B0604030504040204" pitchFamily="50" charset="-128"/>
            </a:endParaRPr>
          </a:p>
        </p:txBody>
      </p:sp>
      <p:pic>
        <p:nvPicPr>
          <p:cNvPr id="8" name="図 7"/>
          <p:cNvPicPr>
            <a:picLocks noChangeAspect="1"/>
          </p:cNvPicPr>
          <p:nvPr/>
        </p:nvPicPr>
        <p:blipFill rotWithShape="1">
          <a:blip r:embed="rId2"/>
          <a:srcRect t="71359"/>
          <a:stretch/>
        </p:blipFill>
        <p:spPr>
          <a:xfrm>
            <a:off x="1260389" y="1717846"/>
            <a:ext cx="6429375" cy="1123950"/>
          </a:xfrm>
          <a:prstGeom prst="rect">
            <a:avLst/>
          </a:prstGeom>
        </p:spPr>
      </p:pic>
      <p:grpSp>
        <p:nvGrpSpPr>
          <p:cNvPr id="6" name="グループ化 5"/>
          <p:cNvGrpSpPr/>
          <p:nvPr/>
        </p:nvGrpSpPr>
        <p:grpSpPr>
          <a:xfrm>
            <a:off x="4003588" y="1915556"/>
            <a:ext cx="2446639" cy="1526564"/>
            <a:chOff x="5399131" y="4184822"/>
            <a:chExt cx="3868437" cy="2413685"/>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131" y="4378872"/>
              <a:ext cx="1838582" cy="2219635"/>
            </a:xfrm>
            <a:prstGeom prst="rect">
              <a:avLst/>
            </a:prstGeom>
          </p:spPr>
        </p:pic>
        <p:sp>
          <p:nvSpPr>
            <p:cNvPr id="5" name="角丸四角形 4"/>
            <p:cNvSpPr/>
            <p:nvPr/>
          </p:nvSpPr>
          <p:spPr>
            <a:xfrm>
              <a:off x="6796216" y="4184822"/>
              <a:ext cx="2471352" cy="5107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図 8"/>
          <p:cNvPicPr>
            <a:picLocks noChangeAspect="1"/>
          </p:cNvPicPr>
          <p:nvPr/>
        </p:nvPicPr>
        <p:blipFill rotWithShape="1">
          <a:blip r:embed="rId4"/>
          <a:srcRect l="2879" r="8788"/>
          <a:stretch/>
        </p:blipFill>
        <p:spPr>
          <a:xfrm>
            <a:off x="5725945" y="3339284"/>
            <a:ext cx="5560541" cy="1548207"/>
          </a:xfrm>
          <a:prstGeom prst="rect">
            <a:avLst/>
          </a:prstGeom>
        </p:spPr>
      </p:pic>
      <p:grpSp>
        <p:nvGrpSpPr>
          <p:cNvPr id="10" name="グループ化 9"/>
          <p:cNvGrpSpPr/>
          <p:nvPr/>
        </p:nvGrpSpPr>
        <p:grpSpPr>
          <a:xfrm>
            <a:off x="7712560" y="3360928"/>
            <a:ext cx="2578444" cy="1814888"/>
            <a:chOff x="5190731" y="4184822"/>
            <a:chExt cx="4076837" cy="2869560"/>
          </a:xfrm>
        </p:grpSpPr>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731" y="4834747"/>
              <a:ext cx="1838582" cy="2219635"/>
            </a:xfrm>
            <a:prstGeom prst="rect">
              <a:avLst/>
            </a:prstGeom>
          </p:spPr>
        </p:pic>
        <p:sp>
          <p:nvSpPr>
            <p:cNvPr id="12" name="角丸四角形 11"/>
            <p:cNvSpPr/>
            <p:nvPr/>
          </p:nvSpPr>
          <p:spPr>
            <a:xfrm>
              <a:off x="6796216" y="4184822"/>
              <a:ext cx="2471352" cy="8728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12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難しい話はともかく、使ってみよう</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（まずはダウンロードしろ</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p:txBody>
          <a:bodyPr/>
          <a:lstStyle/>
          <a:p>
            <a:r>
              <a:rPr kumimoji="1" lang="ja-JP" altLang="en-US" sz="2000" dirty="0">
                <a:latin typeface="メイリオ" panose="020B0604030504040204" pitchFamily="50" charset="-128"/>
                <a:ea typeface="メイリオ" panose="020B0604030504040204" pitchFamily="50" charset="-128"/>
              </a:rPr>
              <a:t>まずはスタンドアローン</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一人で使う</a:t>
            </a:r>
            <a:r>
              <a:rPr kumimoji="1" lang="en-US" altLang="ja-JP" sz="2000" dirty="0">
                <a:latin typeface="メイリオ" panose="020B0604030504040204" pitchFamily="50" charset="-128"/>
                <a:ea typeface="メイリオ" panose="020B0604030504040204" pitchFamily="50" charset="-128"/>
              </a:rPr>
              <a:t>&amp;</a:t>
            </a:r>
            <a:r>
              <a:rPr kumimoji="1" lang="ja-JP" altLang="en-US" sz="2000" dirty="0">
                <a:latin typeface="メイリオ" panose="020B0604030504040204" pitchFamily="50" charset="-128"/>
                <a:ea typeface="メイリオ" panose="020B0604030504040204" pitchFamily="50" charset="-128"/>
              </a:rPr>
              <a:t>サーバーは使わない</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の解説からしていきます。</a:t>
            </a:r>
            <a:endParaRPr kumimoji="1" lang="en-US" altLang="ja-JP" sz="2000" dirty="0">
              <a:latin typeface="メイリオ" panose="020B0604030504040204" pitchFamily="50" charset="-128"/>
              <a:ea typeface="メイリオ" panose="020B0604030504040204" pitchFamily="50" charset="-128"/>
            </a:endParaRPr>
          </a:p>
          <a:p>
            <a:pPr lvl="1"/>
            <a:r>
              <a:rPr kumimoji="1" lang="ja-JP" altLang="en-US" sz="1600" dirty="0">
                <a:latin typeface="メイリオ" panose="020B0604030504040204" pitchFamily="50" charset="-128"/>
                <a:ea typeface="メイリオ" panose="020B0604030504040204" pitchFamily="50" charset="-128"/>
              </a:rPr>
              <a:t>そもそも</a:t>
            </a:r>
            <a:r>
              <a:rPr kumimoji="1" lang="en-US" altLang="ja-JP" sz="1600" dirty="0" err="1">
                <a:latin typeface="メイリオ" panose="020B0604030504040204" pitchFamily="50" charset="-128"/>
                <a:ea typeface="メイリオ" panose="020B0604030504040204" pitchFamily="50" charset="-128"/>
              </a:rPr>
              <a:t>Git</a:t>
            </a:r>
            <a:r>
              <a:rPr kumimoji="1" lang="ja-JP" altLang="en-US" sz="1600" dirty="0">
                <a:latin typeface="メイリオ" panose="020B0604030504040204" pitchFamily="50" charset="-128"/>
                <a:ea typeface="メイリオ" panose="020B0604030504040204" pitchFamily="50" charset="-128"/>
              </a:rPr>
              <a:t>のソフトウェアを落とさないと使えないので、まずは落としましょう</a:t>
            </a:r>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学校の</a:t>
            </a:r>
            <a:r>
              <a:rPr kumimoji="1" lang="en-US" altLang="ja-JP" sz="1600" dirty="0">
                <a:latin typeface="メイリオ" panose="020B0604030504040204" pitchFamily="50" charset="-128"/>
                <a:ea typeface="メイリオ" panose="020B0604030504040204" pitchFamily="50" charset="-128"/>
              </a:rPr>
              <a:t>PC</a:t>
            </a:r>
            <a:r>
              <a:rPr kumimoji="1" lang="ja-JP" altLang="en-US" sz="1600" dirty="0" err="1">
                <a:latin typeface="メイリオ" panose="020B0604030504040204" pitchFamily="50" charset="-128"/>
                <a:ea typeface="メイリオ" panose="020B0604030504040204" pitchFamily="50" charset="-128"/>
              </a:rPr>
              <a:t>には</a:t>
            </a:r>
            <a:r>
              <a:rPr kumimoji="1" lang="ja-JP" altLang="en-US" sz="1600" dirty="0">
                <a:latin typeface="メイリオ" panose="020B0604030504040204" pitchFamily="50" charset="-128"/>
                <a:ea typeface="メイリオ" panose="020B0604030504040204" pitchFamily="50" charset="-128"/>
              </a:rPr>
              <a:t>予めインストールしてるんですけどね</a:t>
            </a:r>
            <a:r>
              <a:rPr kumimoji="1" lang="en-US" altLang="ja-JP" sz="1600" dirty="0">
                <a:latin typeface="メイリオ" panose="020B0604030504040204" pitchFamily="50" charset="-128"/>
                <a:ea typeface="メイリオ" panose="020B0604030504040204" pitchFamily="50" charset="-128"/>
              </a:rPr>
              <a:t>…)</a:t>
            </a:r>
          </a:p>
          <a:p>
            <a:pPr lvl="1"/>
            <a:r>
              <a:rPr lang="en-US" altLang="ja-JP" sz="1600" dirty="0">
                <a:hlinkClick r:id="rId2"/>
              </a:rPr>
              <a:t>https://git-scm.com/</a:t>
            </a:r>
            <a:endParaRPr lang="en-US" altLang="ja-JP" sz="1600" dirty="0"/>
          </a:p>
          <a:p>
            <a:pPr lvl="1"/>
            <a:r>
              <a:rPr kumimoji="1" lang="ja-JP" altLang="en-US" sz="1600" dirty="0">
                <a:latin typeface="メイリオ" panose="020B0604030504040204" pitchFamily="50" charset="-128"/>
                <a:ea typeface="メイリオ" panose="020B0604030504040204" pitchFamily="50" charset="-128"/>
              </a:rPr>
              <a:t>右下のリンクを押すと</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当然のようにダウンロード</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が始まります。</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そのままダウンロードして</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完了したらダブルクリック</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で起動してください。</a:t>
            </a:r>
            <a:r>
              <a:rPr kumimoji="1" lang="en-US" altLang="ja-JP" sz="1600" dirty="0">
                <a:latin typeface="メイリオ" panose="020B0604030504040204" pitchFamily="50" charset="-128"/>
                <a:ea typeface="メイリオ" panose="020B0604030504040204" pitchFamily="50" charset="-128"/>
              </a:rPr>
              <a:t/>
            </a:r>
            <a:br>
              <a:rPr kumimoji="1" lang="en-US" altLang="ja-JP" sz="1600" dirty="0">
                <a:latin typeface="メイリオ" panose="020B0604030504040204" pitchFamily="50" charset="-128"/>
                <a:ea typeface="メイリオ" panose="020B0604030504040204" pitchFamily="50" charset="-128"/>
              </a:rPr>
            </a:br>
            <a:endParaRPr kumimoji="1" lang="ja-JP" altLang="en-US" sz="1600" dirty="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4212159" y="3334512"/>
            <a:ext cx="3704404" cy="2468600"/>
          </a:xfrm>
          <a:prstGeom prst="rect">
            <a:avLst/>
          </a:prstGeom>
        </p:spPr>
      </p:pic>
      <p:cxnSp>
        <p:nvCxnSpPr>
          <p:cNvPr id="6" name="直線矢印コネクタ 5"/>
          <p:cNvCxnSpPr/>
          <p:nvPr/>
        </p:nvCxnSpPr>
        <p:spPr>
          <a:xfrm>
            <a:off x="3547872" y="3334512"/>
            <a:ext cx="2298192" cy="12009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123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インストールができたか確認</a:t>
            </a:r>
            <a:r>
              <a:rPr kumimoji="1" lang="en-US" altLang="ja-JP" dirty="0">
                <a:latin typeface="メイリオ" panose="020B0604030504040204" pitchFamily="50" charset="-128"/>
                <a:ea typeface="メイリオ" panose="020B0604030504040204" pitchFamily="50" charset="-128"/>
              </a:rPr>
              <a:t/>
            </a:r>
            <a:br>
              <a:rPr kumimoji="1" lang="en-US" altLang="ja-JP" dirty="0">
                <a:latin typeface="メイリオ" panose="020B0604030504040204" pitchFamily="50" charset="-128"/>
                <a:ea typeface="メイリオ" panose="020B0604030504040204" pitchFamily="50" charset="-128"/>
              </a:rPr>
            </a:br>
            <a:r>
              <a:rPr kumimoji="1" lang="ja-JP" altLang="en-US" sz="1600" b="0" dirty="0">
                <a:latin typeface="メイリオ" panose="020B0604030504040204" pitchFamily="50" charset="-128"/>
                <a:ea typeface="メイリオ" panose="020B0604030504040204" pitchFamily="50" charset="-128"/>
              </a:rPr>
              <a:t>（こっちの</a:t>
            </a:r>
            <a:r>
              <a:rPr kumimoji="1" lang="ja-JP" altLang="en-US" sz="1600" b="0" dirty="0" err="1">
                <a:latin typeface="メイリオ" panose="020B0604030504040204" pitchFamily="50" charset="-128"/>
                <a:ea typeface="メイリオ" panose="020B0604030504040204" pitchFamily="50" charset="-128"/>
              </a:rPr>
              <a:t>が</a:t>
            </a:r>
            <a:r>
              <a:rPr kumimoji="1" lang="ja-JP" altLang="en-US" sz="1600" b="0" dirty="0">
                <a:latin typeface="メイリオ" panose="020B0604030504040204" pitchFamily="50" charset="-128"/>
                <a:ea typeface="メイリオ" panose="020B0604030504040204" pitchFamily="50" charset="-128"/>
              </a:rPr>
              <a:t>難しいかも</a:t>
            </a:r>
            <a:r>
              <a:rPr kumimoji="1" lang="en-US" altLang="ja-JP" sz="1600" b="0" dirty="0">
                <a:latin typeface="メイリオ" panose="020B0604030504040204" pitchFamily="50" charset="-128"/>
                <a:ea typeface="メイリオ" panose="020B0604030504040204" pitchFamily="50" charset="-128"/>
              </a:rPr>
              <a:t>…</a:t>
            </a:r>
            <a:r>
              <a:rPr kumimoji="1" lang="ja-JP" altLang="en-US" sz="1600" b="0" dirty="0" err="1">
                <a:latin typeface="メイリオ" panose="020B0604030504040204" pitchFamily="50" charset="-128"/>
                <a:ea typeface="メイリオ" panose="020B0604030504040204" pitchFamily="50" charset="-128"/>
              </a:rPr>
              <a:t>んなこたあ</a:t>
            </a:r>
            <a:r>
              <a:rPr kumimoji="1" lang="ja-JP" altLang="en-US" sz="1600" b="0" dirty="0">
                <a:latin typeface="メイリオ" panose="020B0604030504040204" pitchFamily="50" charset="-128"/>
                <a:ea typeface="メイリオ" panose="020B0604030504040204" pitchFamily="50" charset="-128"/>
              </a:rPr>
              <a:t>ないか</a:t>
            </a:r>
            <a:r>
              <a:rPr kumimoji="1" lang="en-US" altLang="ja-JP" sz="1600" b="0" dirty="0">
                <a:latin typeface="メイリオ" panose="020B0604030504040204" pitchFamily="50" charset="-128"/>
                <a:ea typeface="メイリオ" panose="020B0604030504040204" pitchFamily="50" charset="-128"/>
              </a:rPr>
              <a:t>)</a:t>
            </a:r>
            <a:endParaRPr kumimoji="1" lang="ja-JP" altLang="en-US" sz="1600" b="0"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1066800" y="2103119"/>
            <a:ext cx="10058400" cy="4363583"/>
          </a:xfrm>
        </p:spPr>
        <p:txBody>
          <a:bodyPr>
            <a:normAutofit/>
          </a:bodyPr>
          <a:lstStyle/>
          <a:p>
            <a:r>
              <a:rPr kumimoji="1" lang="ja-JP" altLang="en-US" sz="2000" dirty="0">
                <a:latin typeface="メイリオ" panose="020B0604030504040204" pitchFamily="50" charset="-128"/>
                <a:ea typeface="メイリオ" panose="020B0604030504040204" pitchFamily="50" charset="-128"/>
              </a:rPr>
              <a:t>インストールが終わったら「コマンドライン」を立ち上げます。え？わからない？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ウィンドウズキー押して左下に</a:t>
            </a:r>
            <a:r>
              <a:rPr kumimoji="1" lang="en-US" altLang="ja-JP"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cmd</a:t>
            </a:r>
            <a:r>
              <a:rPr kumimoji="1" lang="en-US" altLang="ja-JP" sz="2000" dirty="0">
                <a:latin typeface="メイリオ" panose="020B0604030504040204" pitchFamily="50" charset="-128"/>
                <a:ea typeface="メイリオ" panose="020B0604030504040204" pitchFamily="50" charset="-128"/>
              </a:rPr>
              <a:t>”</a:t>
            </a:r>
            <a:br>
              <a:rPr kumimoji="1" lang="en-US" altLang="ja-JP" sz="2000" dirty="0">
                <a:latin typeface="メイリオ" panose="020B0604030504040204" pitchFamily="50" charset="-128"/>
                <a:ea typeface="メイリオ" panose="020B0604030504040204" pitchFamily="50" charset="-128"/>
              </a:rPr>
            </a:br>
            <a:r>
              <a:rPr kumimoji="1" lang="ja-JP" altLang="en-US" sz="2000" dirty="0" err="1">
                <a:latin typeface="メイリオ" panose="020B0604030504040204" pitchFamily="50" charset="-128"/>
                <a:ea typeface="メイリオ" panose="020B0604030504040204" pitchFamily="50" charset="-128"/>
              </a:rPr>
              <a:t>って</a:t>
            </a:r>
            <a:r>
              <a:rPr kumimoji="1" lang="ja-JP" altLang="en-US" sz="2000" dirty="0">
                <a:latin typeface="メイリオ" panose="020B0604030504040204" pitchFamily="50" charset="-128"/>
                <a:ea typeface="メイリオ" panose="020B0604030504040204" pitchFamily="50" charset="-128"/>
              </a:rPr>
              <a:t>書いたら出てくるアレだよアレ！</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err="1">
                <a:latin typeface="メイリオ" panose="020B0604030504040204" pitchFamily="50" charset="-128"/>
                <a:ea typeface="メイリオ" panose="020B0604030504040204" pitchFamily="50" charset="-128"/>
              </a:rPr>
              <a:t>そいつをなー</a:t>
            </a:r>
            <a:r>
              <a:rPr kumimoji="1" lang="ja-JP" altLang="en-US" sz="2000" dirty="0">
                <a:latin typeface="メイリオ" panose="020B0604030504040204" pitchFamily="50" charset="-128"/>
                <a:ea typeface="メイリオ" panose="020B0604030504040204" pitchFamily="50" charset="-128"/>
              </a:rPr>
              <a:t>！立ち上げてなー！立ち</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上がったらなー！</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err="1">
                <a:latin typeface="メイリオ" panose="020B0604030504040204" pitchFamily="50" charset="-128"/>
                <a:ea typeface="メイリオ" panose="020B0604030504040204" pitchFamily="50" charset="-128"/>
              </a:rPr>
              <a:t>って</a:t>
            </a:r>
            <a:r>
              <a:rPr kumimoji="1" lang="ja-JP" altLang="en-US" sz="2000" dirty="0">
                <a:latin typeface="メイリオ" panose="020B0604030504040204" pitchFamily="50" charset="-128"/>
                <a:ea typeface="メイリオ" panose="020B0604030504040204" pitchFamily="50" charset="-128"/>
              </a:rPr>
              <a:t>書いてエン</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ターキーを押してみ？</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すると</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err="1">
                <a:latin typeface="メイリオ" panose="020B0604030504040204" pitchFamily="50" charset="-128"/>
                <a:ea typeface="メイリオ" panose="020B0604030504040204" pitchFamily="50" charset="-128"/>
              </a:rPr>
              <a:t>ちゃんが</a:t>
            </a:r>
            <a:r>
              <a:rPr kumimoji="1" lang="ja-JP" altLang="en-US" sz="2000" dirty="0">
                <a:latin typeface="メイリオ" panose="020B0604030504040204" pitchFamily="50" charset="-128"/>
                <a:ea typeface="メイリオ" panose="020B0604030504040204" pitchFamily="50" charset="-128"/>
              </a:rPr>
              <a:t>コマンドラインに</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ドバーッと何か出してくる。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もうコマンドライン中</a:t>
            </a:r>
            <a:r>
              <a:rPr kumimoji="1" lang="en-US" altLang="ja-JP" sz="2000" dirty="0" err="1">
                <a:latin typeface="メイリオ" panose="020B0604030504040204" pitchFamily="50" charset="-128"/>
                <a:ea typeface="メイリオ" panose="020B0604030504040204" pitchFamily="50" charset="-128"/>
              </a:rPr>
              <a:t>git</a:t>
            </a:r>
            <a:r>
              <a:rPr kumimoji="1" lang="ja-JP" altLang="en-US" sz="2000" dirty="0">
                <a:latin typeface="メイリオ" panose="020B0604030504040204" pitchFamily="50" charset="-128"/>
                <a:ea typeface="メイリオ" panose="020B0604030504040204" pitchFamily="50" charset="-128"/>
              </a:rPr>
              <a:t>の説明だらけ</a:t>
            </a:r>
            <a:r>
              <a:rPr kumimoji="1" lang="en-US" altLang="ja-JP" sz="2000" dirty="0">
                <a:latin typeface="メイリオ" panose="020B0604030504040204" pitchFamily="50" charset="-128"/>
                <a:ea typeface="メイリオ" panose="020B0604030504040204" pitchFamily="50" charset="-128"/>
              </a:rPr>
              <a:t/>
            </a:r>
            <a:br>
              <a:rPr kumimoji="1" lang="en-US" altLang="ja-JP" sz="2000" dirty="0">
                <a:latin typeface="メイリオ" panose="020B0604030504040204" pitchFamily="50" charset="-128"/>
                <a:ea typeface="メイリオ" panose="020B0604030504040204" pitchFamily="50" charset="-128"/>
              </a:rPr>
            </a:br>
            <a:r>
              <a:rPr kumimoji="1" lang="ja-JP" altLang="en-US" sz="2000" dirty="0">
                <a:latin typeface="メイリオ" panose="020B0604030504040204" pitchFamily="50" charset="-128"/>
                <a:ea typeface="メイリオ" panose="020B0604030504040204" pitchFamily="50" charset="-128"/>
              </a:rPr>
              <a:t>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そこまでできてたら一応インストールは成功です。</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a:blip r:embed="rId2"/>
          <a:stretch>
            <a:fillRect/>
          </a:stretch>
        </p:blipFill>
        <p:spPr>
          <a:xfrm>
            <a:off x="5799335" y="2622893"/>
            <a:ext cx="3473694" cy="3324034"/>
          </a:xfrm>
          <a:prstGeom prst="rect">
            <a:avLst/>
          </a:prstGeom>
        </p:spPr>
      </p:pic>
    </p:spTree>
    <p:extLst>
      <p:ext uri="{BB962C8B-B14F-4D97-AF65-F5344CB8AC3E}">
        <p14:creationId xmlns:p14="http://schemas.microsoft.com/office/powerpoint/2010/main" val="35378002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LeftStep">
      <a:dk1>
        <a:srgbClr val="000000"/>
      </a:dk1>
      <a:lt1>
        <a:srgbClr val="FFFFFF"/>
      </a:lt1>
      <a:dk2>
        <a:srgbClr val="242C41"/>
      </a:dk2>
      <a:lt2>
        <a:srgbClr val="E2E8E4"/>
      </a:lt2>
      <a:accent1>
        <a:srgbClr val="DF319A"/>
      </a:accent1>
      <a:accent2>
        <a:srgbClr val="C91FCD"/>
      </a:accent2>
      <a:accent3>
        <a:srgbClr val="9331DF"/>
      </a:accent3>
      <a:accent4>
        <a:srgbClr val="553FD4"/>
      </a:accent4>
      <a:accent5>
        <a:srgbClr val="3160DF"/>
      </a:accent5>
      <a:accent6>
        <a:srgbClr val="1F97CD"/>
      </a:accent6>
      <a:hlink>
        <a:srgbClr val="319358"/>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6A6C361903FA540AF4D79E6EA2B777C" ma:contentTypeVersion="10" ma:contentTypeDescription="新しいドキュメントを作成します。" ma:contentTypeScope="" ma:versionID="a58762b4e5a2f0d7e79df079d9a5c3a3">
  <xsd:schema xmlns:xsd="http://www.w3.org/2001/XMLSchema" xmlns:xs="http://www.w3.org/2001/XMLSchema" xmlns:p="http://schemas.microsoft.com/office/2006/metadata/properties" xmlns:ns2="aaa52e1c-8772-4366-aa63-bf636c80ebd4" xmlns:ns3="0c73c1f5-50cd-4477-a315-44bef7b8a847" targetNamespace="http://schemas.microsoft.com/office/2006/metadata/properties" ma:root="true" ma:fieldsID="8381f2cbfada7c64d1cffe0f0cd6ad83" ns2:_="" ns3:_="">
    <xsd:import namespace="aaa52e1c-8772-4366-aa63-bf636c80ebd4"/>
    <xsd:import namespace="0c73c1f5-50cd-4477-a315-44bef7b8a8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a52e1c-8772-4366-aa63-bf636c80eb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73c1f5-50cd-4477-a315-44bef7b8a847"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081E9B-C44A-4AA0-B1C0-D0E81A8FE546}"/>
</file>

<file path=customXml/itemProps2.xml><?xml version="1.0" encoding="utf-8"?>
<ds:datastoreItem xmlns:ds="http://schemas.openxmlformats.org/officeDocument/2006/customXml" ds:itemID="{B3A0DF90-A720-4832-B80C-1982B1AD391C}">
  <ds:schemaRefs>
    <ds:schemaRef ds:uri="http://schemas.microsoft.com/sharepoint/v3/contenttype/forms"/>
  </ds:schemaRefs>
</ds:datastoreItem>
</file>

<file path=customXml/itemProps3.xml><?xml version="1.0" encoding="utf-8"?>
<ds:datastoreItem xmlns:ds="http://schemas.openxmlformats.org/officeDocument/2006/customXml" ds:itemID="{F9606649-53FA-4864-B37A-B3D7850D2D3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4720</TotalTime>
  <Words>7358</Words>
  <Application>Microsoft Office PowerPoint</Application>
  <PresentationFormat>ワイド画面</PresentationFormat>
  <Paragraphs>549</Paragraphs>
  <Slides>70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70</vt:i4>
      </vt:variant>
    </vt:vector>
  </HeadingPairs>
  <TitlesOfParts>
    <vt:vector size="79" baseType="lpstr">
      <vt:lpstr>ＭＳ Ｐゴシック</vt:lpstr>
      <vt:lpstr>ＭＳ ゴシック</vt:lpstr>
      <vt:lpstr>メイリオ</vt:lpstr>
      <vt:lpstr>Calibri</vt:lpstr>
      <vt:lpstr>Calibri Light</vt:lpstr>
      <vt:lpstr>Century Schoolbook</vt:lpstr>
      <vt:lpstr>Franklin Gothic Book</vt:lpstr>
      <vt:lpstr>Garamond</vt:lpstr>
      <vt:lpstr>SavonVTI</vt:lpstr>
      <vt:lpstr>Git入門</vt:lpstr>
      <vt:lpstr>はじめに</vt:lpstr>
      <vt:lpstr>なんでGitの話をするのか</vt:lpstr>
      <vt:lpstr>今回の話の流れ</vt:lpstr>
      <vt:lpstr>Gitについて</vt:lpstr>
      <vt:lpstr>Gitってなんだ？</vt:lpstr>
      <vt:lpstr>で、結局Gitってなんなの？</vt:lpstr>
      <vt:lpstr>難しい話はともかく、使ってみよう （まずはダウンロードしろ)</vt:lpstr>
      <vt:lpstr>インストールができたか確認 （こっちのが難しいかも…んなこたあないか)</vt:lpstr>
      <vt:lpstr>一応コマンド説明 （たぶん大半はTortoiseGit使うからここはいったん忘れてもらっても可)</vt:lpstr>
      <vt:lpstr>細かい話をする前に用語をざっくり解説 （用語のさわりをほんのちょっとだけ軽く、最低限かる～く解説します)</vt:lpstr>
      <vt:lpstr>前ページの内容のおさらい （言葉だけじゃ伝わりづらいので図を用います)</vt:lpstr>
      <vt:lpstr>基本操作をざっくり解説 （前のページでしれっとコミットとかプッシュとかプルとか出てきたので説明)</vt:lpstr>
      <vt:lpstr>TortoiseGitについて</vt:lpstr>
      <vt:lpstr>TortoiseGitの紹介 （やっぱりGit単品では不慣れな人には難しすぎるため、便利なツールを紹介しておこう)</vt:lpstr>
      <vt:lpstr>TortoiseGitの日本語化 （英語が読める学生とかあまりいないだろうし、日本語化しとこうか。英語が分かる学生さんは飛ばしてOK)</vt:lpstr>
      <vt:lpstr>続・TortoiseGitの日本語化 （読解力に自信がない人のために、図でも解説)</vt:lpstr>
      <vt:lpstr>ローカルにリポジトリを作ってみよう</vt:lpstr>
      <vt:lpstr>作業ディレクトリは別に作るので…</vt:lpstr>
      <vt:lpstr>ワークツリーを作成するためのクローン</vt:lpstr>
      <vt:lpstr>クローン(複製(git clone))</vt:lpstr>
      <vt:lpstr>実験(ファイルの追加、変更)</vt:lpstr>
      <vt:lpstr>コミット(git commit)</vt:lpstr>
      <vt:lpstr>変更して差分を見てみる(git diff HEAD)</vt:lpstr>
      <vt:lpstr>続・変更して差分を見てみる</vt:lpstr>
      <vt:lpstr>履歴を見てみる(git log)</vt:lpstr>
      <vt:lpstr>履歴どうしの差分を見てみる(git diff)</vt:lpstr>
      <vt:lpstr>過去を取得してみる(git checkout)</vt:lpstr>
      <vt:lpstr>過去を取得してみる(git reset)</vt:lpstr>
      <vt:lpstr>過去を取得してみる(git cherrypick)</vt:lpstr>
      <vt:lpstr>手動で競合解決してみる(git merge)</vt:lpstr>
      <vt:lpstr>手動で競合解決してみる(マージツール)</vt:lpstr>
      <vt:lpstr>編集をなかった事にする(git revert)</vt:lpstr>
      <vt:lpstr>GitHub</vt:lpstr>
      <vt:lpstr>GitHubとは何ぞえ？</vt:lpstr>
      <vt:lpstr>GitHubアカウントを作成</vt:lpstr>
      <vt:lpstr>GitHubアカウント例</vt:lpstr>
      <vt:lpstr>GitHubアカウントを新規に作ったら</vt:lpstr>
      <vt:lpstr>試しにTestProjectを作ってみよう</vt:lpstr>
      <vt:lpstr>例：TestProject</vt:lpstr>
      <vt:lpstr>TestRepositoryを作ってみよう</vt:lpstr>
      <vt:lpstr>リポジトリ作成画面</vt:lpstr>
      <vt:lpstr>例：TestRepository</vt:lpstr>
      <vt:lpstr>できたリポジトリを見てみよう</vt:lpstr>
      <vt:lpstr>クローンを作ろう</vt:lpstr>
      <vt:lpstr>クローンを作ろう</vt:lpstr>
      <vt:lpstr>クローン成功したらこんな画面になります</vt:lpstr>
      <vt:lpstr>クローンしたファイルを確認してみよう</vt:lpstr>
      <vt:lpstr>残り２ファイルについて</vt:lpstr>
      <vt:lpstr>.gitignoreについて</vt:lpstr>
      <vt:lpstr>.gitignoreに個別で追加する</vt:lpstr>
      <vt:lpstr>.gitignoreに拡張子で追加する</vt:lpstr>
      <vt:lpstr>さまざまな.gitignore</vt:lpstr>
      <vt:lpstr>ファイルの追加→コミット→プッシュ</vt:lpstr>
      <vt:lpstr>ファイルの変更→コミット→プッシュ</vt:lpstr>
      <vt:lpstr>プル/フェッチ</vt:lpstr>
      <vt:lpstr>さいごに</vt:lpstr>
      <vt:lpstr>その先の話</vt:lpstr>
      <vt:lpstr>GitHub以外の様々な無料の(ありがたい) リポジトリサーバーサービス</vt:lpstr>
      <vt:lpstr>それぞれのリポジトリサーバの感想</vt:lpstr>
      <vt:lpstr>チームメンバーとの連携</vt:lpstr>
      <vt:lpstr>共同開発者の招待</vt:lpstr>
      <vt:lpstr>悪魔の招待状を受け取ろう</vt:lpstr>
      <vt:lpstr>トラブルシューティング</vt:lpstr>
      <vt:lpstr>想定外のトラブルシューティング</vt:lpstr>
      <vt:lpstr>GitとかredmineのURLってどこです？</vt:lpstr>
      <vt:lpstr>うまく動かん言う前に自分がやったことを 確認しよう。少しは英語も読んでください。</vt:lpstr>
      <vt:lpstr>redmineに入れません！</vt:lpstr>
      <vt:lpstr>クローンが作れません！！</vt:lpstr>
      <vt:lpstr>なんか毎回IDとパスワード聞かれるんですが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川野　竜一</cp:lastModifiedBy>
  <cp:revision>320</cp:revision>
  <dcterms:created xsi:type="dcterms:W3CDTF">2020-04-20T01:39:05Z</dcterms:created>
  <dcterms:modified xsi:type="dcterms:W3CDTF">2020-12-08T07:34:23Z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0x010100A6A6C361903FA540AF4D79E6EA2B777C</vt:lpwstr>
  </property>
</Properties>
</file>